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4_C26E017E.xml" ContentType="application/vnd.ms-powerpoint.comments+xml"/>
  <Override PartName="/ppt/notesSlides/notesSlide6.xml" ContentType="application/vnd.openxmlformats-officedocument.presentationml.notesSlide+xml"/>
  <Override PartName="/ppt/comments/modernComment_11E_6D4E623B.xml" ContentType="application/vnd.ms-powerpoint.comments+xml"/>
  <Override PartName="/ppt/comments/modernComment_149_62505615.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79_77C294B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57_BAD6C615.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87_5DCAE101.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83" r:id="rId2"/>
    <p:sldId id="269" r:id="rId3"/>
    <p:sldId id="299" r:id="rId4"/>
    <p:sldId id="303" r:id="rId5"/>
    <p:sldId id="295" r:id="rId6"/>
    <p:sldId id="263" r:id="rId7"/>
    <p:sldId id="270" r:id="rId8"/>
    <p:sldId id="271" r:id="rId9"/>
    <p:sldId id="304" r:id="rId10"/>
    <p:sldId id="348" r:id="rId11"/>
    <p:sldId id="296" r:id="rId12"/>
    <p:sldId id="277" r:id="rId13"/>
    <p:sldId id="288" r:id="rId14"/>
    <p:sldId id="276" r:id="rId15"/>
    <p:sldId id="286" r:id="rId16"/>
    <p:sldId id="329" r:id="rId17"/>
    <p:sldId id="350" r:id="rId18"/>
    <p:sldId id="278" r:id="rId19"/>
    <p:sldId id="357" r:id="rId20"/>
    <p:sldId id="305" r:id="rId21"/>
    <p:sldId id="330" r:id="rId22"/>
    <p:sldId id="353" r:id="rId23"/>
    <p:sldId id="385" r:id="rId24"/>
    <p:sldId id="308" r:id="rId25"/>
    <p:sldId id="309" r:id="rId26"/>
    <p:sldId id="377" r:id="rId27"/>
    <p:sldId id="316" r:id="rId28"/>
    <p:sldId id="326" r:id="rId29"/>
    <p:sldId id="364" r:id="rId30"/>
    <p:sldId id="318" r:id="rId31"/>
    <p:sldId id="365" r:id="rId32"/>
    <p:sldId id="366" r:id="rId33"/>
    <p:sldId id="367" r:id="rId34"/>
    <p:sldId id="378" r:id="rId35"/>
    <p:sldId id="344" r:id="rId36"/>
    <p:sldId id="370" r:id="rId37"/>
    <p:sldId id="368" r:id="rId38"/>
    <p:sldId id="346" r:id="rId39"/>
    <p:sldId id="343" r:id="rId40"/>
    <p:sldId id="345" r:id="rId41"/>
    <p:sldId id="375" r:id="rId42"/>
    <p:sldId id="380" r:id="rId43"/>
    <p:sldId id="369" r:id="rId44"/>
    <p:sldId id="371" r:id="rId45"/>
    <p:sldId id="372" r:id="rId46"/>
    <p:sldId id="361" r:id="rId47"/>
    <p:sldId id="317" r:id="rId48"/>
    <p:sldId id="311" r:id="rId49"/>
    <p:sldId id="362" r:id="rId50"/>
    <p:sldId id="328" r:id="rId51"/>
    <p:sldId id="313" r:id="rId52"/>
    <p:sldId id="312" r:id="rId53"/>
    <p:sldId id="314" r:id="rId54"/>
    <p:sldId id="315" r:id="rId55"/>
    <p:sldId id="320" r:id="rId56"/>
    <p:sldId id="327" r:id="rId57"/>
    <p:sldId id="323" r:id="rId58"/>
    <p:sldId id="324" r:id="rId59"/>
    <p:sldId id="356" r:id="rId60"/>
    <p:sldId id="374" r:id="rId61"/>
    <p:sldId id="359" r:id="rId62"/>
    <p:sldId id="355" r:id="rId63"/>
    <p:sldId id="354" r:id="rId64"/>
    <p:sldId id="376" r:id="rId65"/>
    <p:sldId id="391" r:id="rId66"/>
    <p:sldId id="386" r:id="rId67"/>
    <p:sldId id="383" r:id="rId68"/>
    <p:sldId id="387" r:id="rId69"/>
    <p:sldId id="390" r:id="rId70"/>
    <p:sldId id="388" r:id="rId71"/>
    <p:sldId id="379" r:id="rId72"/>
    <p:sldId id="272" r:id="rId73"/>
    <p:sldId id="274" r:id="rId74"/>
    <p:sldId id="273" r:id="rId75"/>
    <p:sldId id="392" r:id="rId76"/>
    <p:sldId id="257" r:id="rId7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5E9F34-3CCD-5F02-5DA7-E69C1F3F2588}" name="Nicole Herrera" initials="NH" userId="S::nicole.herrera@student.ie.edu::61765bca-c7d6-4408-9143-2a5682d80245" providerId="AD"/>
  <p188:author id="{DAC03B3A-4BA7-2026-5E9A-EF5D22AC8FEA}" name="Frida Nicole Polanco Dominguez" initials="FP" userId="S::frida.polanco@student.ie.edu::14ca5ac9-e0a5-400d-8133-0e01312b49c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58008"/>
    <a:srgbClr val="DAA520"/>
    <a:srgbClr val="D1B38B"/>
    <a:srgbClr val="8B4513"/>
    <a:srgbClr val="D2B48C"/>
    <a:srgbClr val="362B2B"/>
    <a:srgbClr val="B08D72"/>
    <a:srgbClr val="6B797C"/>
    <a:srgbClr val="650A0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F0051-E8EE-4B83-8BAF-9A769FD5FDFE}" v="571" dt="2025-03-12T12:35:14.729"/>
    <p1510:client id="{3566CE59-1199-4947-B133-A829AB41A023}" v="1053" dt="2025-03-12T09:53:32.911"/>
    <p1510:client id="{EA376CA5-C034-4892-9596-0598774E8116}" v="910" dt="2025-03-12T11:44:41.7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54" autoAdjust="0"/>
  </p:normalViewPr>
  <p:slideViewPr>
    <p:cSldViewPr snapToGrid="0">
      <p:cViewPr varScale="1">
        <p:scale>
          <a:sx n="80" d="100"/>
          <a:sy n="80" d="100"/>
        </p:scale>
        <p:origin x="448" y="44"/>
      </p:cViewPr>
      <p:guideLst/>
    </p:cSldViewPr>
  </p:slideViewPr>
  <p:notesTextViewPr>
    <p:cViewPr>
      <p:scale>
        <a:sx n="1" d="1"/>
        <a:sy n="1" d="1"/>
      </p:scale>
      <p:origin x="0" y="0"/>
    </p:cViewPr>
  </p:notesTextViewPr>
  <p:sorterViewPr>
    <p:cViewPr>
      <p:scale>
        <a:sx n="78" d="100"/>
        <a:sy n="78"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omments/modernComment_114_C26E017E.xml><?xml version="1.0" encoding="utf-8"?>
<p188:cmLst xmlns:a="http://schemas.openxmlformats.org/drawingml/2006/main" xmlns:r="http://schemas.openxmlformats.org/officeDocument/2006/relationships" xmlns:p188="http://schemas.microsoft.com/office/powerpoint/2018/8/main">
  <p188:cm id="{4932B72C-7133-479F-9A51-C4F0EC3180FD}" authorId="{545E9F34-3CCD-5F02-5DA7-E69C1F3F2588}" created="2025-02-22T14:40:56.410">
    <pc:sldMkLst xmlns:pc="http://schemas.microsoft.com/office/powerpoint/2013/main/command">
      <pc:docMk/>
      <pc:sldMk cId="3261989246" sldId="276"/>
    </pc:sldMkLst>
    <p188:txBody>
      <a:bodyPr/>
      <a:lstStyle/>
      <a:p>
        <a:r>
          <a:rPr lang="en-US"/>
          <a:t>As an overall conclusion: as an alcohol type whiskey sales are almost double compared to vodka’s. However, in terms of consumption behavior, we can see both are liked and the difference is not huge. </a:t>
        </a:r>
      </a:p>
    </p188:txBody>
  </p188:cm>
</p188:cmLst>
</file>

<file path=ppt/comments/modernComment_11E_6D4E623B.xml><?xml version="1.0" encoding="utf-8"?>
<p188:cmLst xmlns:a="http://schemas.openxmlformats.org/drawingml/2006/main" xmlns:r="http://schemas.openxmlformats.org/officeDocument/2006/relationships" xmlns:p188="http://schemas.microsoft.com/office/powerpoint/2018/8/main">
  <p188:cm id="{585F29F6-2A59-431C-9CB6-EEBC61B8ABBF}" authorId="{545E9F34-3CCD-5F02-5DA7-E69C1F3F2588}" created="2025-02-22T17:13:24.527">
    <pc:sldMkLst xmlns:pc="http://schemas.microsoft.com/office/powerpoint/2013/main/command">
      <pc:docMk/>
      <pc:sldMk cId="1833853499" sldId="286"/>
    </pc:sldMkLst>
    <p188:txBody>
      <a:bodyPr/>
      <a:lstStyle/>
      <a:p>
        <a:r>
          <a:rPr lang="en-US"/>
          <a:t>In terms of categories, canadian whiskies’ sales in terms of usd have been constantly growing, up until 2020, where they peaked but have been dropping since then; being 2024 its lowest sales in the last 4 years. 
On the other hand, american vodkas havent have big changes in usd sales and have remained very constant in the last 4 years. </a:t>
        </a:r>
      </a:p>
    </p188:txBody>
  </p188:cm>
</p188:cmLst>
</file>

<file path=ppt/comments/modernComment_149_62505615.xml><?xml version="1.0" encoding="utf-8"?>
<p188:cmLst xmlns:a="http://schemas.openxmlformats.org/drawingml/2006/main" xmlns:r="http://schemas.openxmlformats.org/officeDocument/2006/relationships" xmlns:p188="http://schemas.microsoft.com/office/powerpoint/2018/8/main">
  <p188:cm id="{7B44D15C-B291-428F-B0A8-9FFEC094C16B}" authorId="{545E9F34-3CCD-5F02-5DA7-E69C1F3F2588}" created="2025-03-04T14:31:05.046">
    <pc:sldMkLst xmlns:pc="http://schemas.microsoft.com/office/powerpoint/2013/main/command">
      <pc:docMk/>
      <pc:sldMk cId="1649432085" sldId="329"/>
    </pc:sldMkLst>
    <p188:txBody>
      <a:bodyPr/>
      <a:lstStyle/>
      <a:p>
        <a:r>
          <a:rPr lang="en-US"/>
          <a:t>Mention before we change to the next slide that we know that after COVID the consumtion behavior changed, and we knew we had to focus on what happened after this period.</a:t>
        </a:r>
      </a:p>
    </p188:txBody>
  </p188:cm>
</p188:cmLst>
</file>

<file path=ppt/comments/modernComment_157_BAD6C615.xml><?xml version="1.0" encoding="utf-8"?>
<p188:cmLst xmlns:a="http://schemas.openxmlformats.org/drawingml/2006/main" xmlns:r="http://schemas.openxmlformats.org/officeDocument/2006/relationships" xmlns:p188="http://schemas.microsoft.com/office/powerpoint/2018/8/main">
  <p188:cm id="{61EA56F0-C8C4-458C-B634-88B40B67CC8B}" authorId="{545E9F34-3CCD-5F02-5DA7-E69C1F3F2588}" created="2025-03-04T15:13:34.446">
    <pc:sldMkLst xmlns:pc="http://schemas.microsoft.com/office/powerpoint/2013/main/command">
      <pc:docMk/>
      <pc:sldMk cId="3134637589" sldId="343"/>
    </pc:sldMkLst>
    <p188:txBody>
      <a:bodyPr/>
      <a:lstStyle/>
      <a:p>
        <a:r>
          <a:rPr lang="en-US"/>
          <a:t>Change to side bar graphs</a:t>
        </a:r>
      </a:p>
    </p188:txBody>
  </p188:cm>
</p188:cmLst>
</file>

<file path=ppt/comments/modernComment_179_77C294B2.xml><?xml version="1.0" encoding="utf-8"?>
<p188:cmLst xmlns:a="http://schemas.openxmlformats.org/drawingml/2006/main" xmlns:r="http://schemas.openxmlformats.org/officeDocument/2006/relationships" xmlns:p188="http://schemas.microsoft.com/office/powerpoint/2018/8/main">
  <p188:cm id="{65AFF91D-569F-4BF0-A638-45AED089FF51}" authorId="{DAC03B3A-4BA7-2026-5E9A-EF5D22AC8FEA}" created="2025-03-04T14:51:11.373">
    <pc:sldMkLst xmlns:pc="http://schemas.microsoft.com/office/powerpoint/2013/main/command">
      <pc:docMk/>
      <pc:sldMk cId="2009240754" sldId="377"/>
    </pc:sldMkLst>
    <p188:txBody>
      <a:bodyPr/>
      <a:lstStyle/>
      <a:p>
        <a:r>
          <a:rPr lang="es-MX"/>
          <a:t>Although the overall analysis gave us very interesting insights; it is not enough to decide which alcohol  category we recommend investing. Therefore, with our industry knowledge &amp; based on data analysis we decided to further explore 3 scenarios. </a:t>
        </a:r>
      </a:p>
    </p188:txBody>
  </p188:cm>
</p188:cmLst>
</file>

<file path=ppt/comments/modernComment_187_5DCAE101.xml><?xml version="1.0" encoding="utf-8"?>
<p188:cmLst xmlns:a="http://schemas.openxmlformats.org/drawingml/2006/main" xmlns:r="http://schemas.openxmlformats.org/officeDocument/2006/relationships" xmlns:p188="http://schemas.microsoft.com/office/powerpoint/2018/8/main">
  <p188:cm id="{D1932212-4E51-4879-B7D2-FDED2923ECD3}" authorId="{DAC03B3A-4BA7-2026-5E9A-EF5D22AC8FEA}" created="2025-03-04T14:51:11.373">
    <pc:sldMkLst xmlns:pc="http://schemas.microsoft.com/office/powerpoint/2013/main/command">
      <pc:docMk/>
      <pc:sldMk cId="2009240754" sldId="377"/>
    </pc:sldMkLst>
    <p188:txBody>
      <a:bodyPr/>
      <a:lstStyle/>
      <a:p>
        <a:r>
          <a:rPr lang="es-MX"/>
          <a:t>Although the overall analysis gave us very interesting insights; it is not enough to decide which alcohol  category we recommend investing. Therefore, with our industry knowledge &amp; based on data analysis we decided to further explore 3 scenarios.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17132-8DC2-462F-BB15-447AC72B474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MX"/>
        </a:p>
      </dgm:t>
    </dgm:pt>
    <dgm:pt modelId="{72EB6CE4-F1B8-4819-8D03-85CF7D86A245}">
      <dgm:prSet phldrT="[Text]" custT="1"/>
      <dgm:spPr>
        <a:ln>
          <a:solidFill>
            <a:srgbClr val="C58008"/>
          </a:solidFill>
        </a:ln>
      </dgm:spPr>
      <dgm:t>
        <a:bodyPr/>
        <a:lstStyle/>
        <a:p>
          <a:r>
            <a:rPr lang="en-US" sz="1800" noProof="0">
              <a:latin typeface="Rockwell Light" panose="02040303020102020203" pitchFamily="18" charset="0"/>
            </a:rPr>
            <a:t>Tequila</a:t>
          </a:r>
        </a:p>
      </dgm:t>
    </dgm:pt>
    <dgm:pt modelId="{70F8FD85-AE7F-4D81-BDD6-B4731F9E00CB}" type="parTrans" cxnId="{DA66DF7F-9CE5-4B74-BE5A-58DFED529CEF}">
      <dgm:prSet/>
      <dgm:spPr/>
      <dgm:t>
        <a:bodyPr/>
        <a:lstStyle/>
        <a:p>
          <a:endParaRPr lang="es-MX" sz="2000">
            <a:latin typeface="Rockwell Light" panose="02040303020102020203" pitchFamily="18" charset="0"/>
          </a:endParaRPr>
        </a:p>
      </dgm:t>
    </dgm:pt>
    <dgm:pt modelId="{C11675A1-0287-437D-866E-06C89C47F9B2}" type="sibTrans" cxnId="{DA66DF7F-9CE5-4B74-BE5A-58DFED529CEF}">
      <dgm:prSet/>
      <dgm:spPr/>
      <dgm:t>
        <a:bodyPr/>
        <a:lstStyle/>
        <a:p>
          <a:endParaRPr lang="es-MX" sz="2000">
            <a:latin typeface="Rockwell Light" panose="02040303020102020203" pitchFamily="18" charset="0"/>
          </a:endParaRPr>
        </a:p>
      </dgm:t>
    </dgm:pt>
    <dgm:pt modelId="{C2CB201E-C7E4-4D9F-BC54-C6918B9E2187}">
      <dgm:prSet phldrT="[Text]" custT="1"/>
      <dgm:spPr>
        <a:ln>
          <a:solidFill>
            <a:srgbClr val="C58008"/>
          </a:solidFill>
        </a:ln>
      </dgm:spPr>
      <dgm:t>
        <a:bodyPr/>
        <a:lstStyle/>
        <a:p>
          <a:r>
            <a:rPr lang="en-US" sz="1800" noProof="0">
              <a:latin typeface="Rockwell Light" panose="02040303020102020203" pitchFamily="18" charset="0"/>
            </a:rPr>
            <a:t>Mixto Tequila</a:t>
          </a:r>
        </a:p>
      </dgm:t>
    </dgm:pt>
    <dgm:pt modelId="{88780078-2BDD-4D43-91BE-E85B59932F75}" type="parTrans" cxnId="{6DBED760-CE3E-4842-9A90-BA3A3060A498}">
      <dgm:prSet/>
      <dgm:spPr>
        <a:ln>
          <a:solidFill>
            <a:srgbClr val="C58008"/>
          </a:solidFill>
        </a:ln>
      </dgm:spPr>
      <dgm:t>
        <a:bodyPr/>
        <a:lstStyle/>
        <a:p>
          <a:endParaRPr lang="es-MX" sz="2000">
            <a:latin typeface="Rockwell Light" panose="02040303020102020203" pitchFamily="18" charset="0"/>
          </a:endParaRPr>
        </a:p>
      </dgm:t>
    </dgm:pt>
    <dgm:pt modelId="{F52E4BE2-A508-42A5-B796-CDE1C2F96BD2}" type="sibTrans" cxnId="{6DBED760-CE3E-4842-9A90-BA3A3060A498}">
      <dgm:prSet/>
      <dgm:spPr/>
      <dgm:t>
        <a:bodyPr/>
        <a:lstStyle/>
        <a:p>
          <a:endParaRPr lang="es-MX" sz="2000">
            <a:latin typeface="Rockwell Light" panose="02040303020102020203" pitchFamily="18" charset="0"/>
          </a:endParaRPr>
        </a:p>
      </dgm:t>
    </dgm:pt>
    <dgm:pt modelId="{45D9AD6C-8526-41F0-BC4F-4DF9FD9A93B5}">
      <dgm:prSet phldrT="[Text]" custT="1"/>
      <dgm:spPr>
        <a:ln>
          <a:solidFill>
            <a:srgbClr val="C58008"/>
          </a:solidFill>
        </a:ln>
      </dgm:spPr>
      <dgm:t>
        <a:bodyPr/>
        <a:lstStyle/>
        <a:p>
          <a:r>
            <a:rPr lang="en-US" sz="1800" noProof="0">
              <a:latin typeface="Rockwell Light" panose="02040303020102020203" pitchFamily="18" charset="0"/>
            </a:rPr>
            <a:t>100% Tequila</a:t>
          </a:r>
        </a:p>
      </dgm:t>
    </dgm:pt>
    <dgm:pt modelId="{AADCCAE9-01CD-448C-964D-FFEBC6E5E913}" type="parTrans" cxnId="{8505BB0D-8358-4344-B0A2-19B0EF39A3EB}">
      <dgm:prSet/>
      <dgm:spPr>
        <a:ln>
          <a:solidFill>
            <a:srgbClr val="C58008"/>
          </a:solidFill>
        </a:ln>
      </dgm:spPr>
      <dgm:t>
        <a:bodyPr/>
        <a:lstStyle/>
        <a:p>
          <a:endParaRPr lang="es-MX" sz="2000">
            <a:latin typeface="Rockwell Light" panose="02040303020102020203" pitchFamily="18" charset="0"/>
          </a:endParaRPr>
        </a:p>
      </dgm:t>
    </dgm:pt>
    <dgm:pt modelId="{77B97BA7-6B13-4AA8-B898-502FBE83E3F9}" type="sibTrans" cxnId="{8505BB0D-8358-4344-B0A2-19B0EF39A3EB}">
      <dgm:prSet/>
      <dgm:spPr/>
      <dgm:t>
        <a:bodyPr/>
        <a:lstStyle/>
        <a:p>
          <a:endParaRPr lang="es-MX" sz="2000">
            <a:latin typeface="Rockwell Light" panose="02040303020102020203" pitchFamily="18" charset="0"/>
          </a:endParaRPr>
        </a:p>
      </dgm:t>
    </dgm:pt>
    <dgm:pt modelId="{97F2F6AD-32D9-411E-ADD6-61EAFBEC62C1}" type="pres">
      <dgm:prSet presAssocID="{47617132-8DC2-462F-BB15-447AC72B4742}" presName="hierChild1" presStyleCnt="0">
        <dgm:presLayoutVars>
          <dgm:chPref val="1"/>
          <dgm:dir/>
          <dgm:animOne val="branch"/>
          <dgm:animLvl val="lvl"/>
          <dgm:resizeHandles/>
        </dgm:presLayoutVars>
      </dgm:prSet>
      <dgm:spPr/>
    </dgm:pt>
    <dgm:pt modelId="{CFF75C49-AD62-4D2E-A7F4-D2430E962993}" type="pres">
      <dgm:prSet presAssocID="{72EB6CE4-F1B8-4819-8D03-85CF7D86A245}" presName="hierRoot1" presStyleCnt="0"/>
      <dgm:spPr/>
    </dgm:pt>
    <dgm:pt modelId="{38A26AC9-3260-458C-82AC-8A2D1588B26F}" type="pres">
      <dgm:prSet presAssocID="{72EB6CE4-F1B8-4819-8D03-85CF7D86A245}" presName="composite" presStyleCnt="0"/>
      <dgm:spPr/>
    </dgm:pt>
    <dgm:pt modelId="{2140E34D-9D2F-4495-AB83-00FB73E08161}" type="pres">
      <dgm:prSet presAssocID="{72EB6CE4-F1B8-4819-8D03-85CF7D86A245}" presName="background" presStyleLbl="node0" presStyleIdx="0" presStyleCnt="1"/>
      <dgm:spPr>
        <a:solidFill>
          <a:srgbClr val="C58008"/>
        </a:solidFill>
      </dgm:spPr>
    </dgm:pt>
    <dgm:pt modelId="{8B4FDAA3-C43B-470C-9F76-E808F4F8F0B5}" type="pres">
      <dgm:prSet presAssocID="{72EB6CE4-F1B8-4819-8D03-85CF7D86A245}" presName="text" presStyleLbl="fgAcc0" presStyleIdx="0" presStyleCnt="1">
        <dgm:presLayoutVars>
          <dgm:chPref val="3"/>
        </dgm:presLayoutVars>
      </dgm:prSet>
      <dgm:spPr/>
    </dgm:pt>
    <dgm:pt modelId="{3EACAD4C-5DF5-4E66-9A69-A2269E360076}" type="pres">
      <dgm:prSet presAssocID="{72EB6CE4-F1B8-4819-8D03-85CF7D86A245}" presName="hierChild2" presStyleCnt="0"/>
      <dgm:spPr/>
    </dgm:pt>
    <dgm:pt modelId="{37D6DDAE-6BB4-4287-9418-AC824540507C}" type="pres">
      <dgm:prSet presAssocID="{88780078-2BDD-4D43-91BE-E85B59932F75}" presName="Name10" presStyleLbl="parChTrans1D2" presStyleIdx="0" presStyleCnt="2"/>
      <dgm:spPr/>
    </dgm:pt>
    <dgm:pt modelId="{AD88032F-1F3E-402B-92CE-EE08F48406CB}" type="pres">
      <dgm:prSet presAssocID="{C2CB201E-C7E4-4D9F-BC54-C6918B9E2187}" presName="hierRoot2" presStyleCnt="0"/>
      <dgm:spPr/>
    </dgm:pt>
    <dgm:pt modelId="{7C2EF828-0E36-424A-9D53-1EC5A72B2FEE}" type="pres">
      <dgm:prSet presAssocID="{C2CB201E-C7E4-4D9F-BC54-C6918B9E2187}" presName="composite2" presStyleCnt="0"/>
      <dgm:spPr/>
    </dgm:pt>
    <dgm:pt modelId="{B0791F51-9C98-484F-AF3E-897251230D05}" type="pres">
      <dgm:prSet presAssocID="{C2CB201E-C7E4-4D9F-BC54-C6918B9E2187}" presName="background2" presStyleLbl="node2" presStyleIdx="0" presStyleCnt="2"/>
      <dgm:spPr>
        <a:solidFill>
          <a:srgbClr val="C58008"/>
        </a:solidFill>
      </dgm:spPr>
    </dgm:pt>
    <dgm:pt modelId="{EBC81F3F-0BCC-4474-A2F9-DA35EA09E969}" type="pres">
      <dgm:prSet presAssocID="{C2CB201E-C7E4-4D9F-BC54-C6918B9E2187}" presName="text2" presStyleLbl="fgAcc2" presStyleIdx="0" presStyleCnt="2">
        <dgm:presLayoutVars>
          <dgm:chPref val="3"/>
        </dgm:presLayoutVars>
      </dgm:prSet>
      <dgm:spPr/>
    </dgm:pt>
    <dgm:pt modelId="{FE6E13B4-A7B2-45BE-965C-6F2D06CC0AAA}" type="pres">
      <dgm:prSet presAssocID="{C2CB201E-C7E4-4D9F-BC54-C6918B9E2187}" presName="hierChild3" presStyleCnt="0"/>
      <dgm:spPr/>
    </dgm:pt>
    <dgm:pt modelId="{EAFF33F3-4567-4982-B6DF-DA8FF2A42148}" type="pres">
      <dgm:prSet presAssocID="{AADCCAE9-01CD-448C-964D-FFEBC6E5E913}" presName="Name10" presStyleLbl="parChTrans1D2" presStyleIdx="1" presStyleCnt="2"/>
      <dgm:spPr/>
    </dgm:pt>
    <dgm:pt modelId="{077D85A6-5E98-4E74-917E-CAE765D8CAF7}" type="pres">
      <dgm:prSet presAssocID="{45D9AD6C-8526-41F0-BC4F-4DF9FD9A93B5}" presName="hierRoot2" presStyleCnt="0"/>
      <dgm:spPr/>
    </dgm:pt>
    <dgm:pt modelId="{A150D1EF-CFEC-45AF-9A45-FF97EFD47919}" type="pres">
      <dgm:prSet presAssocID="{45D9AD6C-8526-41F0-BC4F-4DF9FD9A93B5}" presName="composite2" presStyleCnt="0"/>
      <dgm:spPr/>
    </dgm:pt>
    <dgm:pt modelId="{8667B5F1-5D7F-4E92-85B3-C6544089C379}" type="pres">
      <dgm:prSet presAssocID="{45D9AD6C-8526-41F0-BC4F-4DF9FD9A93B5}" presName="background2" presStyleLbl="node2" presStyleIdx="1" presStyleCnt="2"/>
      <dgm:spPr>
        <a:solidFill>
          <a:srgbClr val="C58008"/>
        </a:solidFill>
      </dgm:spPr>
    </dgm:pt>
    <dgm:pt modelId="{B39FD62E-54E5-4C84-9010-D8B21FC6B0F5}" type="pres">
      <dgm:prSet presAssocID="{45D9AD6C-8526-41F0-BC4F-4DF9FD9A93B5}" presName="text2" presStyleLbl="fgAcc2" presStyleIdx="1" presStyleCnt="2" custLinFactNeighborX="6380" custLinFactNeighborY="17707">
        <dgm:presLayoutVars>
          <dgm:chPref val="3"/>
        </dgm:presLayoutVars>
      </dgm:prSet>
      <dgm:spPr/>
    </dgm:pt>
    <dgm:pt modelId="{A237A4C7-0CF2-4F58-B026-DC80A9C64F96}" type="pres">
      <dgm:prSet presAssocID="{45D9AD6C-8526-41F0-BC4F-4DF9FD9A93B5}" presName="hierChild3" presStyleCnt="0"/>
      <dgm:spPr/>
    </dgm:pt>
  </dgm:ptLst>
  <dgm:cxnLst>
    <dgm:cxn modelId="{96659501-310A-4E1A-A0A3-46CAA04BDC80}" type="presOf" srcId="{C2CB201E-C7E4-4D9F-BC54-C6918B9E2187}" destId="{EBC81F3F-0BCC-4474-A2F9-DA35EA09E969}" srcOrd="0" destOrd="0" presId="urn:microsoft.com/office/officeart/2005/8/layout/hierarchy1"/>
    <dgm:cxn modelId="{8505BB0D-8358-4344-B0A2-19B0EF39A3EB}" srcId="{72EB6CE4-F1B8-4819-8D03-85CF7D86A245}" destId="{45D9AD6C-8526-41F0-BC4F-4DF9FD9A93B5}" srcOrd="1" destOrd="0" parTransId="{AADCCAE9-01CD-448C-964D-FFEBC6E5E913}" sibTransId="{77B97BA7-6B13-4AA8-B898-502FBE83E3F9}"/>
    <dgm:cxn modelId="{9DDC8B2B-6661-4B5E-B116-98968A23C9AF}" type="presOf" srcId="{AADCCAE9-01CD-448C-964D-FFEBC6E5E913}" destId="{EAFF33F3-4567-4982-B6DF-DA8FF2A42148}" srcOrd="0" destOrd="0" presId="urn:microsoft.com/office/officeart/2005/8/layout/hierarchy1"/>
    <dgm:cxn modelId="{1EB68936-AC9C-4988-9D9A-83F616828101}" type="presOf" srcId="{47617132-8DC2-462F-BB15-447AC72B4742}" destId="{97F2F6AD-32D9-411E-ADD6-61EAFBEC62C1}" srcOrd="0" destOrd="0" presId="urn:microsoft.com/office/officeart/2005/8/layout/hierarchy1"/>
    <dgm:cxn modelId="{3AA8573A-01B7-443D-B071-3B9AED0DF854}" type="presOf" srcId="{45D9AD6C-8526-41F0-BC4F-4DF9FD9A93B5}" destId="{B39FD62E-54E5-4C84-9010-D8B21FC6B0F5}" srcOrd="0" destOrd="0" presId="urn:microsoft.com/office/officeart/2005/8/layout/hierarchy1"/>
    <dgm:cxn modelId="{6DBED760-CE3E-4842-9A90-BA3A3060A498}" srcId="{72EB6CE4-F1B8-4819-8D03-85CF7D86A245}" destId="{C2CB201E-C7E4-4D9F-BC54-C6918B9E2187}" srcOrd="0" destOrd="0" parTransId="{88780078-2BDD-4D43-91BE-E85B59932F75}" sibTransId="{F52E4BE2-A508-42A5-B796-CDE1C2F96BD2}"/>
    <dgm:cxn modelId="{DA66DF7F-9CE5-4B74-BE5A-58DFED529CEF}" srcId="{47617132-8DC2-462F-BB15-447AC72B4742}" destId="{72EB6CE4-F1B8-4819-8D03-85CF7D86A245}" srcOrd="0" destOrd="0" parTransId="{70F8FD85-AE7F-4D81-BDD6-B4731F9E00CB}" sibTransId="{C11675A1-0287-437D-866E-06C89C47F9B2}"/>
    <dgm:cxn modelId="{B55AA0A4-3B1E-4A6C-AB17-D6C8ED2E11F7}" type="presOf" srcId="{88780078-2BDD-4D43-91BE-E85B59932F75}" destId="{37D6DDAE-6BB4-4287-9418-AC824540507C}" srcOrd="0" destOrd="0" presId="urn:microsoft.com/office/officeart/2005/8/layout/hierarchy1"/>
    <dgm:cxn modelId="{3C6CEDF3-F0FC-430C-9AF0-15CEAF6150C3}" type="presOf" srcId="{72EB6CE4-F1B8-4819-8D03-85CF7D86A245}" destId="{8B4FDAA3-C43B-470C-9F76-E808F4F8F0B5}" srcOrd="0" destOrd="0" presId="urn:microsoft.com/office/officeart/2005/8/layout/hierarchy1"/>
    <dgm:cxn modelId="{11D5B6A6-8BE2-468D-94BF-79240FA26894}" type="presParOf" srcId="{97F2F6AD-32D9-411E-ADD6-61EAFBEC62C1}" destId="{CFF75C49-AD62-4D2E-A7F4-D2430E962993}" srcOrd="0" destOrd="0" presId="urn:microsoft.com/office/officeart/2005/8/layout/hierarchy1"/>
    <dgm:cxn modelId="{24C19345-A947-4E72-B992-E906CBDA936D}" type="presParOf" srcId="{CFF75C49-AD62-4D2E-A7F4-D2430E962993}" destId="{38A26AC9-3260-458C-82AC-8A2D1588B26F}" srcOrd="0" destOrd="0" presId="urn:microsoft.com/office/officeart/2005/8/layout/hierarchy1"/>
    <dgm:cxn modelId="{F1A63A6C-A9E4-4BA5-93B3-53C67428537D}" type="presParOf" srcId="{38A26AC9-3260-458C-82AC-8A2D1588B26F}" destId="{2140E34D-9D2F-4495-AB83-00FB73E08161}" srcOrd="0" destOrd="0" presId="urn:microsoft.com/office/officeart/2005/8/layout/hierarchy1"/>
    <dgm:cxn modelId="{5BBF5063-4B8C-4362-9C85-B89B7B7F37FA}" type="presParOf" srcId="{38A26AC9-3260-458C-82AC-8A2D1588B26F}" destId="{8B4FDAA3-C43B-470C-9F76-E808F4F8F0B5}" srcOrd="1" destOrd="0" presId="urn:microsoft.com/office/officeart/2005/8/layout/hierarchy1"/>
    <dgm:cxn modelId="{B75A737A-E586-4538-85F9-F24AFB3DC63A}" type="presParOf" srcId="{CFF75C49-AD62-4D2E-A7F4-D2430E962993}" destId="{3EACAD4C-5DF5-4E66-9A69-A2269E360076}" srcOrd="1" destOrd="0" presId="urn:microsoft.com/office/officeart/2005/8/layout/hierarchy1"/>
    <dgm:cxn modelId="{009316FF-C045-4A49-95EC-A3588FFF8AFB}" type="presParOf" srcId="{3EACAD4C-5DF5-4E66-9A69-A2269E360076}" destId="{37D6DDAE-6BB4-4287-9418-AC824540507C}" srcOrd="0" destOrd="0" presId="urn:microsoft.com/office/officeart/2005/8/layout/hierarchy1"/>
    <dgm:cxn modelId="{03BE153A-EE7B-4E76-B3D8-531792CE9D93}" type="presParOf" srcId="{3EACAD4C-5DF5-4E66-9A69-A2269E360076}" destId="{AD88032F-1F3E-402B-92CE-EE08F48406CB}" srcOrd="1" destOrd="0" presId="urn:microsoft.com/office/officeart/2005/8/layout/hierarchy1"/>
    <dgm:cxn modelId="{29B3E5B9-B557-4BE6-A311-C2F59D2BB117}" type="presParOf" srcId="{AD88032F-1F3E-402B-92CE-EE08F48406CB}" destId="{7C2EF828-0E36-424A-9D53-1EC5A72B2FEE}" srcOrd="0" destOrd="0" presId="urn:microsoft.com/office/officeart/2005/8/layout/hierarchy1"/>
    <dgm:cxn modelId="{AFEF9EE8-77E4-4A45-AD26-342B5704D120}" type="presParOf" srcId="{7C2EF828-0E36-424A-9D53-1EC5A72B2FEE}" destId="{B0791F51-9C98-484F-AF3E-897251230D05}" srcOrd="0" destOrd="0" presId="urn:microsoft.com/office/officeart/2005/8/layout/hierarchy1"/>
    <dgm:cxn modelId="{9D01F3AE-127C-464D-9BB5-278EFB831A51}" type="presParOf" srcId="{7C2EF828-0E36-424A-9D53-1EC5A72B2FEE}" destId="{EBC81F3F-0BCC-4474-A2F9-DA35EA09E969}" srcOrd="1" destOrd="0" presId="urn:microsoft.com/office/officeart/2005/8/layout/hierarchy1"/>
    <dgm:cxn modelId="{ADDCB367-AA85-4957-8B19-F5B4EC6B3376}" type="presParOf" srcId="{AD88032F-1F3E-402B-92CE-EE08F48406CB}" destId="{FE6E13B4-A7B2-45BE-965C-6F2D06CC0AAA}" srcOrd="1" destOrd="0" presId="urn:microsoft.com/office/officeart/2005/8/layout/hierarchy1"/>
    <dgm:cxn modelId="{22272D3B-10F7-4A60-8995-141434AE039D}" type="presParOf" srcId="{3EACAD4C-5DF5-4E66-9A69-A2269E360076}" destId="{EAFF33F3-4567-4982-B6DF-DA8FF2A42148}" srcOrd="2" destOrd="0" presId="urn:microsoft.com/office/officeart/2005/8/layout/hierarchy1"/>
    <dgm:cxn modelId="{2112CE51-B7D6-45DA-9E8F-DD3AE03D59DF}" type="presParOf" srcId="{3EACAD4C-5DF5-4E66-9A69-A2269E360076}" destId="{077D85A6-5E98-4E74-917E-CAE765D8CAF7}" srcOrd="3" destOrd="0" presId="urn:microsoft.com/office/officeart/2005/8/layout/hierarchy1"/>
    <dgm:cxn modelId="{FF41D865-C12F-4A61-A068-90581588C3F9}" type="presParOf" srcId="{077D85A6-5E98-4E74-917E-CAE765D8CAF7}" destId="{A150D1EF-CFEC-45AF-9A45-FF97EFD47919}" srcOrd="0" destOrd="0" presId="urn:microsoft.com/office/officeart/2005/8/layout/hierarchy1"/>
    <dgm:cxn modelId="{88D85E9D-365B-43F8-B98B-704093C480A8}" type="presParOf" srcId="{A150D1EF-CFEC-45AF-9A45-FF97EFD47919}" destId="{8667B5F1-5D7F-4E92-85B3-C6544089C379}" srcOrd="0" destOrd="0" presId="urn:microsoft.com/office/officeart/2005/8/layout/hierarchy1"/>
    <dgm:cxn modelId="{4ABB0A16-8374-4CF5-8271-0D6771C5D4C9}" type="presParOf" srcId="{A150D1EF-CFEC-45AF-9A45-FF97EFD47919}" destId="{B39FD62E-54E5-4C84-9010-D8B21FC6B0F5}" srcOrd="1" destOrd="0" presId="urn:microsoft.com/office/officeart/2005/8/layout/hierarchy1"/>
    <dgm:cxn modelId="{8D1F322C-D976-4C66-9D87-18ED2E846BC8}" type="presParOf" srcId="{077D85A6-5E98-4E74-917E-CAE765D8CAF7}" destId="{A237A4C7-0CF2-4F58-B026-DC80A9C64F9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F33F3-4567-4982-B6DF-DA8FF2A42148}">
      <dsp:nvSpPr>
        <dsp:cNvPr id="0" name=""/>
        <dsp:cNvSpPr/>
      </dsp:nvSpPr>
      <dsp:spPr>
        <a:xfrm>
          <a:off x="2759437" y="1262295"/>
          <a:ext cx="1339684" cy="579131"/>
        </a:xfrm>
        <a:custGeom>
          <a:avLst/>
          <a:gdLst/>
          <a:ahLst/>
          <a:cxnLst/>
          <a:rect l="0" t="0" r="0" b="0"/>
          <a:pathLst>
            <a:path>
              <a:moveTo>
                <a:pt x="0" y="0"/>
              </a:moveTo>
              <a:lnTo>
                <a:pt x="0" y="395245"/>
              </a:lnTo>
              <a:lnTo>
                <a:pt x="1339684" y="395245"/>
              </a:lnTo>
              <a:lnTo>
                <a:pt x="1339684" y="579131"/>
              </a:lnTo>
            </a:path>
          </a:pathLst>
        </a:custGeom>
        <a:noFill/>
        <a:ln w="19050" cap="flat" cmpd="sng" algn="ctr">
          <a:solidFill>
            <a:srgbClr val="C58008"/>
          </a:solidFill>
          <a:prstDash val="solid"/>
          <a:miter lim="800000"/>
        </a:ln>
        <a:effectLst/>
      </dsp:spPr>
      <dsp:style>
        <a:lnRef idx="2">
          <a:scrgbClr r="0" g="0" b="0"/>
        </a:lnRef>
        <a:fillRef idx="0">
          <a:scrgbClr r="0" g="0" b="0"/>
        </a:fillRef>
        <a:effectRef idx="0">
          <a:scrgbClr r="0" g="0" b="0"/>
        </a:effectRef>
        <a:fontRef idx="minor"/>
      </dsp:style>
    </dsp:sp>
    <dsp:sp modelId="{37D6DDAE-6BB4-4287-9418-AC824540507C}">
      <dsp:nvSpPr>
        <dsp:cNvPr id="0" name=""/>
        <dsp:cNvSpPr/>
      </dsp:nvSpPr>
      <dsp:spPr>
        <a:xfrm>
          <a:off x="1546394" y="1262295"/>
          <a:ext cx="1213042" cy="577298"/>
        </a:xfrm>
        <a:custGeom>
          <a:avLst/>
          <a:gdLst/>
          <a:ahLst/>
          <a:cxnLst/>
          <a:rect l="0" t="0" r="0" b="0"/>
          <a:pathLst>
            <a:path>
              <a:moveTo>
                <a:pt x="1213042" y="0"/>
              </a:moveTo>
              <a:lnTo>
                <a:pt x="1213042" y="393411"/>
              </a:lnTo>
              <a:lnTo>
                <a:pt x="0" y="393411"/>
              </a:lnTo>
              <a:lnTo>
                <a:pt x="0" y="577298"/>
              </a:lnTo>
            </a:path>
          </a:pathLst>
        </a:custGeom>
        <a:noFill/>
        <a:ln w="19050" cap="flat" cmpd="sng" algn="ctr">
          <a:solidFill>
            <a:srgbClr val="C58008"/>
          </a:solidFill>
          <a:prstDash val="solid"/>
          <a:miter lim="800000"/>
        </a:ln>
        <a:effectLst/>
      </dsp:spPr>
      <dsp:style>
        <a:lnRef idx="2">
          <a:scrgbClr r="0" g="0" b="0"/>
        </a:lnRef>
        <a:fillRef idx="0">
          <a:scrgbClr r="0" g="0" b="0"/>
        </a:fillRef>
        <a:effectRef idx="0">
          <a:scrgbClr r="0" g="0" b="0"/>
        </a:effectRef>
        <a:fontRef idx="minor"/>
      </dsp:style>
    </dsp:sp>
    <dsp:sp modelId="{2140E34D-9D2F-4495-AB83-00FB73E08161}">
      <dsp:nvSpPr>
        <dsp:cNvPr id="0" name=""/>
        <dsp:cNvSpPr/>
      </dsp:nvSpPr>
      <dsp:spPr>
        <a:xfrm>
          <a:off x="1766948" y="1833"/>
          <a:ext cx="1984979" cy="1260461"/>
        </a:xfrm>
        <a:prstGeom prst="roundRect">
          <a:avLst>
            <a:gd name="adj" fmla="val 10000"/>
          </a:avLst>
        </a:prstGeom>
        <a:solidFill>
          <a:srgbClr val="C5800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FDAA3-C43B-470C-9F76-E808F4F8F0B5}">
      <dsp:nvSpPr>
        <dsp:cNvPr id="0" name=""/>
        <dsp:cNvSpPr/>
      </dsp:nvSpPr>
      <dsp:spPr>
        <a:xfrm>
          <a:off x="1987501" y="211359"/>
          <a:ext cx="1984979" cy="1260461"/>
        </a:xfrm>
        <a:prstGeom prst="roundRect">
          <a:avLst>
            <a:gd name="adj" fmla="val 10000"/>
          </a:avLst>
        </a:prstGeom>
        <a:solidFill>
          <a:schemeClr val="lt1">
            <a:alpha val="90000"/>
            <a:hueOff val="0"/>
            <a:satOff val="0"/>
            <a:lumOff val="0"/>
            <a:alphaOff val="0"/>
          </a:schemeClr>
        </a:solidFill>
        <a:ln w="19050" cap="flat" cmpd="sng" algn="ctr">
          <a:solidFill>
            <a:srgbClr val="C58008"/>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latin typeface="Rockwell Light" panose="02040303020102020203" pitchFamily="18" charset="0"/>
            </a:rPr>
            <a:t>Tequila</a:t>
          </a:r>
        </a:p>
      </dsp:txBody>
      <dsp:txXfrm>
        <a:off x="2024419" y="248277"/>
        <a:ext cx="1911143" cy="1186625"/>
      </dsp:txXfrm>
    </dsp:sp>
    <dsp:sp modelId="{B0791F51-9C98-484F-AF3E-897251230D05}">
      <dsp:nvSpPr>
        <dsp:cNvPr id="0" name=""/>
        <dsp:cNvSpPr/>
      </dsp:nvSpPr>
      <dsp:spPr>
        <a:xfrm>
          <a:off x="553905" y="1839593"/>
          <a:ext cx="1984979" cy="1260461"/>
        </a:xfrm>
        <a:prstGeom prst="roundRect">
          <a:avLst>
            <a:gd name="adj" fmla="val 10000"/>
          </a:avLst>
        </a:prstGeom>
        <a:solidFill>
          <a:srgbClr val="C5800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C81F3F-0BCC-4474-A2F9-DA35EA09E969}">
      <dsp:nvSpPr>
        <dsp:cNvPr id="0" name=""/>
        <dsp:cNvSpPr/>
      </dsp:nvSpPr>
      <dsp:spPr>
        <a:xfrm>
          <a:off x="774458" y="2049119"/>
          <a:ext cx="1984979" cy="1260461"/>
        </a:xfrm>
        <a:prstGeom prst="roundRect">
          <a:avLst>
            <a:gd name="adj" fmla="val 10000"/>
          </a:avLst>
        </a:prstGeom>
        <a:solidFill>
          <a:schemeClr val="lt1">
            <a:alpha val="90000"/>
            <a:hueOff val="0"/>
            <a:satOff val="0"/>
            <a:lumOff val="0"/>
            <a:alphaOff val="0"/>
          </a:schemeClr>
        </a:solidFill>
        <a:ln w="19050" cap="flat" cmpd="sng" algn="ctr">
          <a:solidFill>
            <a:srgbClr val="C58008"/>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latin typeface="Rockwell Light" panose="02040303020102020203" pitchFamily="18" charset="0"/>
            </a:rPr>
            <a:t>Mixto Tequila</a:t>
          </a:r>
        </a:p>
      </dsp:txBody>
      <dsp:txXfrm>
        <a:off x="811376" y="2086037"/>
        <a:ext cx="1911143" cy="1186625"/>
      </dsp:txXfrm>
    </dsp:sp>
    <dsp:sp modelId="{8667B5F1-5D7F-4E92-85B3-C6544089C379}">
      <dsp:nvSpPr>
        <dsp:cNvPr id="0" name=""/>
        <dsp:cNvSpPr/>
      </dsp:nvSpPr>
      <dsp:spPr>
        <a:xfrm>
          <a:off x="3106632" y="1841427"/>
          <a:ext cx="1984979" cy="1260461"/>
        </a:xfrm>
        <a:prstGeom prst="roundRect">
          <a:avLst>
            <a:gd name="adj" fmla="val 10000"/>
          </a:avLst>
        </a:prstGeom>
        <a:solidFill>
          <a:srgbClr val="C5800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9FD62E-54E5-4C84-9010-D8B21FC6B0F5}">
      <dsp:nvSpPr>
        <dsp:cNvPr id="0" name=""/>
        <dsp:cNvSpPr/>
      </dsp:nvSpPr>
      <dsp:spPr>
        <a:xfrm>
          <a:off x="3327186" y="2050953"/>
          <a:ext cx="1984979" cy="1260461"/>
        </a:xfrm>
        <a:prstGeom prst="roundRect">
          <a:avLst>
            <a:gd name="adj" fmla="val 10000"/>
          </a:avLst>
        </a:prstGeom>
        <a:solidFill>
          <a:schemeClr val="lt1">
            <a:alpha val="90000"/>
            <a:hueOff val="0"/>
            <a:satOff val="0"/>
            <a:lumOff val="0"/>
            <a:alphaOff val="0"/>
          </a:schemeClr>
        </a:solidFill>
        <a:ln w="19050" cap="flat" cmpd="sng" algn="ctr">
          <a:solidFill>
            <a:srgbClr val="C58008"/>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latin typeface="Rockwell Light" panose="02040303020102020203" pitchFamily="18" charset="0"/>
            </a:rPr>
            <a:t>100% Tequila</a:t>
          </a:r>
        </a:p>
      </dsp:txBody>
      <dsp:txXfrm>
        <a:off x="3364104" y="2087871"/>
        <a:ext cx="1911143" cy="11866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589A97-F661-F991-330E-7EB5C8FD87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a:extLst>
              <a:ext uri="{FF2B5EF4-FFF2-40B4-BE49-F238E27FC236}">
                <a16:creationId xmlns:a16="http://schemas.microsoft.com/office/drawing/2014/main" id="{0516FA65-7580-C1FC-3C78-CBE67779CE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2D6CCB-BEBE-4417-8A25-32742F1DD4FC}" type="datetimeFigureOut">
              <a:rPr lang="es-MX" smtClean="0"/>
              <a:t>12/03/2025</a:t>
            </a:fld>
            <a:endParaRPr lang="es-MX"/>
          </a:p>
        </p:txBody>
      </p:sp>
      <p:sp>
        <p:nvSpPr>
          <p:cNvPr id="4" name="Footer Placeholder 3">
            <a:extLst>
              <a:ext uri="{FF2B5EF4-FFF2-40B4-BE49-F238E27FC236}">
                <a16:creationId xmlns:a16="http://schemas.microsoft.com/office/drawing/2014/main" id="{EBA38EE5-4421-B995-2587-BE15082B0E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Slide Number Placeholder 4">
            <a:extLst>
              <a:ext uri="{FF2B5EF4-FFF2-40B4-BE49-F238E27FC236}">
                <a16:creationId xmlns:a16="http://schemas.microsoft.com/office/drawing/2014/main" id="{2368E73F-CC71-D000-2477-9B1E8BE0D7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6AFBDD-F706-44FE-AB38-BDC39A5CCFF1}" type="slidenum">
              <a:rPr lang="es-MX" smtClean="0"/>
              <a:t>‹#›</a:t>
            </a:fld>
            <a:endParaRPr lang="es-MX"/>
          </a:p>
        </p:txBody>
      </p:sp>
    </p:spTree>
    <p:extLst>
      <p:ext uri="{BB962C8B-B14F-4D97-AF65-F5344CB8AC3E}">
        <p14:creationId xmlns:p14="http://schemas.microsoft.com/office/powerpoint/2010/main" val="40123856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0349E-C179-413E-BE61-8814681F1B2E}" type="datetimeFigureOut">
              <a:rPr lang="es-MX" smtClean="0"/>
              <a:t>12/03/2025</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79963E-BBE7-4FFF-95E0-77312CF53CFB}" type="slidenum">
              <a:rPr lang="es-MX" smtClean="0"/>
              <a:t>‹#›</a:t>
            </a:fld>
            <a:endParaRPr lang="es-MX"/>
          </a:p>
        </p:txBody>
      </p:sp>
    </p:spTree>
    <p:extLst>
      <p:ext uri="{BB962C8B-B14F-4D97-AF65-F5344CB8AC3E}">
        <p14:creationId xmlns:p14="http://schemas.microsoft.com/office/powerpoint/2010/main" val="342938923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6</a:t>
            </a:fld>
            <a:endParaRPr lang="es-MX"/>
          </a:p>
        </p:txBody>
      </p:sp>
    </p:spTree>
    <p:extLst>
      <p:ext uri="{BB962C8B-B14F-4D97-AF65-F5344CB8AC3E}">
        <p14:creationId xmlns:p14="http://schemas.microsoft.com/office/powerpoint/2010/main" val="2885960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KZ"/>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25</a:t>
            </a:fld>
            <a:endParaRPr lang="es-MX"/>
          </a:p>
        </p:txBody>
      </p:sp>
    </p:spTree>
    <p:extLst>
      <p:ext uri="{BB962C8B-B14F-4D97-AF65-F5344CB8AC3E}">
        <p14:creationId xmlns:p14="http://schemas.microsoft.com/office/powerpoint/2010/main" val="1215350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this is a lot of data; and we </a:t>
            </a:r>
            <a:r>
              <a:rPr lang="en-US" err="1"/>
              <a:t>hav</a:t>
            </a:r>
            <a:r>
              <a:rPr lang="en-US"/>
              <a:t> to </a:t>
            </a:r>
            <a:r>
              <a:rPr lang="en-US" err="1"/>
              <a:t>narrw</a:t>
            </a:r>
            <a:r>
              <a:rPr lang="en-US"/>
              <a:t> down to still answer the question… which category should we enter IOWA with? Well our scientific knowledge and market experiences drove us to have 3 possible scenarios. </a:t>
            </a: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26</a:t>
            </a:fld>
            <a:endParaRPr lang="es-MX"/>
          </a:p>
        </p:txBody>
      </p:sp>
    </p:spTree>
    <p:extLst>
      <p:ext uri="{BB962C8B-B14F-4D97-AF65-F5344CB8AC3E}">
        <p14:creationId xmlns:p14="http://schemas.microsoft.com/office/powerpoint/2010/main" val="3878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solidFill>
                  <a:srgbClr val="1F1F1F"/>
                </a:solidFill>
                <a:latin typeface="Rockwell Light"/>
              </a:rPr>
              <a:t>All-time best seller ($) </a:t>
            </a:r>
            <a:r>
              <a:rPr lang="en-US">
                <a:solidFill>
                  <a:srgbClr val="1F1F1F"/>
                </a:solidFill>
                <a:latin typeface="Rockwell Light"/>
              </a:rPr>
              <a:t>as an alcohol type and for categories; it’s a </a:t>
            </a:r>
            <a:endParaRPr lang="es-MX"/>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28</a:t>
            </a:fld>
            <a:endParaRPr lang="es-MX"/>
          </a:p>
        </p:txBody>
      </p:sp>
    </p:spTree>
    <p:extLst>
      <p:ext uri="{BB962C8B-B14F-4D97-AF65-F5344CB8AC3E}">
        <p14:creationId xmlns:p14="http://schemas.microsoft.com/office/powerpoint/2010/main" val="1420799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F16AF-83DE-818F-D4F1-07395B21F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2B146-0184-D10B-1686-0B86A4F77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FF686-3EE7-0271-CBE7-8E87C0B41986}"/>
              </a:ext>
            </a:extLst>
          </p:cNvPr>
          <p:cNvSpPr>
            <a:spLocks noGrp="1"/>
          </p:cNvSpPr>
          <p:nvPr>
            <p:ph type="body" idx="1"/>
          </p:nvPr>
        </p:nvSpPr>
        <p:spPr/>
        <p:txBody>
          <a:bodyPr/>
          <a:lstStyle/>
          <a:p>
            <a:r>
              <a:rPr lang="es-MX" err="1"/>
              <a:t>Iowa’s</a:t>
            </a:r>
            <a:r>
              <a:rPr lang="es-MX"/>
              <a:t> capital</a:t>
            </a:r>
          </a:p>
        </p:txBody>
      </p:sp>
      <p:sp>
        <p:nvSpPr>
          <p:cNvPr id="4" name="Footer Placeholder 3">
            <a:extLst>
              <a:ext uri="{FF2B5EF4-FFF2-40B4-BE49-F238E27FC236}">
                <a16:creationId xmlns:a16="http://schemas.microsoft.com/office/drawing/2014/main" id="{93271C24-2E42-5E36-BBC3-37C257B5FDE8}"/>
              </a:ext>
            </a:extLst>
          </p:cNvPr>
          <p:cNvSpPr>
            <a:spLocks noGrp="1"/>
          </p:cNvSpPr>
          <p:nvPr>
            <p:ph type="ftr" sz="quarter" idx="4"/>
          </p:nvPr>
        </p:nvSpPr>
        <p:spPr/>
        <p:txBody>
          <a:bodyPr/>
          <a:lstStyle/>
          <a:p>
            <a:endParaRPr lang="es-MX"/>
          </a:p>
        </p:txBody>
      </p:sp>
      <p:sp>
        <p:nvSpPr>
          <p:cNvPr id="5" name="Slide Number Placeholder 4">
            <a:extLst>
              <a:ext uri="{FF2B5EF4-FFF2-40B4-BE49-F238E27FC236}">
                <a16:creationId xmlns:a16="http://schemas.microsoft.com/office/drawing/2014/main" id="{694B51B4-1ECC-E042-ACBB-30D3759FC840}"/>
              </a:ext>
            </a:extLst>
          </p:cNvPr>
          <p:cNvSpPr>
            <a:spLocks noGrp="1"/>
          </p:cNvSpPr>
          <p:nvPr>
            <p:ph type="sldNum" sz="quarter" idx="5"/>
          </p:nvPr>
        </p:nvSpPr>
        <p:spPr/>
        <p:txBody>
          <a:bodyPr/>
          <a:lstStyle/>
          <a:p>
            <a:fld id="{C579963E-BBE7-4FFF-95E0-77312CF53CFB}" type="slidenum">
              <a:rPr lang="es-MX" smtClean="0"/>
              <a:t>29</a:t>
            </a:fld>
            <a:endParaRPr lang="es-MX"/>
          </a:p>
        </p:txBody>
      </p:sp>
    </p:spTree>
    <p:extLst>
      <p:ext uri="{BB962C8B-B14F-4D97-AF65-F5344CB8AC3E}">
        <p14:creationId xmlns:p14="http://schemas.microsoft.com/office/powerpoint/2010/main" val="147729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I’m excited to present the vodka category, which holds a unique position in the alcohol market in Iowa. </a:t>
            </a:r>
            <a:endParaRPr lang="ru-KZ"/>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30</a:t>
            </a:fld>
            <a:endParaRPr lang="es-MX"/>
          </a:p>
        </p:txBody>
      </p:sp>
    </p:spTree>
    <p:extLst>
      <p:ext uri="{BB962C8B-B14F-4D97-AF65-F5344CB8AC3E}">
        <p14:creationId xmlns:p14="http://schemas.microsoft.com/office/powerpoint/2010/main" val="2848250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Vodka is the second most sold alcohol in Iowa, which shows the strong demand for this spirit. What’s even more interesting is that the trend for vodka is </a:t>
            </a:r>
            <a:r>
              <a:rPr lang="en-US" i="1"/>
              <a:t>slowly growing</a:t>
            </a:r>
            <a:r>
              <a:rPr lang="en-US"/>
              <a:t>, suggesting that its popularity has been steadily increasing over the years.</a:t>
            </a:r>
            <a:endParaRPr lang="ru-KZ"/>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31</a:t>
            </a:fld>
            <a:endParaRPr lang="es-MX"/>
          </a:p>
        </p:txBody>
      </p:sp>
    </p:spTree>
    <p:extLst>
      <p:ext uri="{BB962C8B-B14F-4D97-AF65-F5344CB8AC3E}">
        <p14:creationId xmlns:p14="http://schemas.microsoft.com/office/powerpoint/2010/main" val="1415040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a:t>
            </a:r>
            <a:r>
              <a:rPr lang="en-US" b="1"/>
              <a:t>sales trends</a:t>
            </a:r>
            <a:r>
              <a:rPr lang="en-US"/>
              <a:t>. Vodka sales experience a clear </a:t>
            </a:r>
            <a:r>
              <a:rPr lang="en-US" b="1"/>
              <a:t>seasonal fluctuation</a:t>
            </a:r>
            <a:r>
              <a:rPr lang="en-US"/>
              <a:t> throughout the year. The highest sales are typically recorded in </a:t>
            </a:r>
            <a:r>
              <a:rPr lang="en-US" b="1"/>
              <a:t>May, June, and August</a:t>
            </a:r>
            <a:r>
              <a:rPr lang="en-US"/>
              <a:t>, which are the peak months of the summer. This aligns with the way people enjoy vodka, often in outdoor social settings, summer parties, and barbecues. During these warmer months, there’s a notable increase in demand as people gravitate toward refreshing cocktails and cooler drink</a:t>
            </a:r>
            <a:endParaRPr lang="ru-KZ"/>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32</a:t>
            </a:fld>
            <a:endParaRPr lang="es-MX"/>
          </a:p>
        </p:txBody>
      </p:sp>
    </p:spTree>
    <p:extLst>
      <p:ext uri="{BB962C8B-B14F-4D97-AF65-F5344CB8AC3E}">
        <p14:creationId xmlns:p14="http://schemas.microsoft.com/office/powerpoint/2010/main" val="49497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take a look at the historical data for overall alcohol consumption, we see a fascinating pattern. Typically, imported alcohol dominates the market in Iowa, but when it comes to vodka, we actually see the </a:t>
            </a:r>
            <a:r>
              <a:rPr lang="en-US" i="1"/>
              <a:t>opposite trend</a:t>
            </a:r>
            <a:r>
              <a:rPr lang="en-US"/>
              <a:t>. Domestic vodka is more popular, and it’s been gaining momentum.</a:t>
            </a:r>
            <a:endParaRPr lang="ru-KZ"/>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33</a:t>
            </a:fld>
            <a:endParaRPr lang="es-MX"/>
          </a:p>
        </p:txBody>
      </p:sp>
    </p:spTree>
    <p:extLst>
      <p:ext uri="{BB962C8B-B14F-4D97-AF65-F5344CB8AC3E}">
        <p14:creationId xmlns:p14="http://schemas.microsoft.com/office/powerpoint/2010/main" val="302284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Flavored vodka appears to be less popular than regular vodka, with the trend for flavored varieties continuing to decline.</a:t>
            </a:r>
            <a:endParaRPr lang="ru-KZ"/>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34</a:t>
            </a:fld>
            <a:endParaRPr lang="es-MX"/>
          </a:p>
        </p:txBody>
      </p:sp>
    </p:spTree>
    <p:extLst>
      <p:ext uri="{BB962C8B-B14F-4D97-AF65-F5344CB8AC3E}">
        <p14:creationId xmlns:p14="http://schemas.microsoft.com/office/powerpoint/2010/main" val="767159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23CE2-44F7-F76F-4CC4-40DF09C78F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24821-8C32-6D3D-8C2F-5E8B9549E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99A5C-0632-B573-CE9B-0F2A38B9F40A}"/>
              </a:ext>
            </a:extLst>
          </p:cNvPr>
          <p:cNvSpPr>
            <a:spLocks noGrp="1"/>
          </p:cNvSpPr>
          <p:nvPr>
            <p:ph type="body" idx="1"/>
          </p:nvPr>
        </p:nvSpPr>
        <p:spPr/>
        <p:txBody>
          <a:bodyPr/>
          <a:lstStyle/>
          <a:p>
            <a:pPr marL="342900" indent="-342900">
              <a:buAutoNum type="arabicPeriod"/>
            </a:pPr>
            <a:r>
              <a:rPr lang="en-US"/>
              <a:t>Titos handmade vodka (American vodka )</a:t>
            </a:r>
          </a:p>
          <a:p>
            <a:pPr marL="342900" indent="-342900">
              <a:buAutoNum type="arabicPeriod"/>
            </a:pPr>
            <a:r>
              <a:rPr lang="en-US"/>
              <a:t>Smirnoff (American vodka)</a:t>
            </a:r>
          </a:p>
          <a:p>
            <a:pPr marL="342900" indent="-342900">
              <a:buAutoNum type="arabicPeriod"/>
            </a:pPr>
            <a:r>
              <a:rPr lang="en-US"/>
              <a:t>Hawkey vodka (American vodka )</a:t>
            </a:r>
          </a:p>
          <a:p>
            <a:pPr marL="342900" indent="-342900">
              <a:buAutoNum type="arabicPeriod"/>
            </a:pPr>
            <a:r>
              <a:rPr lang="en-US"/>
              <a:t>Absolut Swedish Vodka (Imported vodka)</a:t>
            </a:r>
          </a:p>
          <a:p>
            <a:pPr marL="342900" indent="-342900">
              <a:buAutoNum type="arabicPeriod"/>
            </a:pPr>
            <a:r>
              <a:rPr lang="en-US"/>
              <a:t>Grey Goose (Imported vodka)</a:t>
            </a:r>
          </a:p>
          <a:p>
            <a:pPr marL="342900" indent="-342900">
              <a:buAutoNum type="arabicPeriod"/>
            </a:pPr>
            <a:r>
              <a:rPr lang="en-US"/>
              <a:t>Mccormic 80PRF (American vodka)</a:t>
            </a:r>
          </a:p>
          <a:p>
            <a:pPr marL="342900" indent="-342900">
              <a:buAutoNum type="arabicPeriod"/>
            </a:pPr>
            <a:r>
              <a:rPr lang="en-US"/>
              <a:t>Frish Danish Vodka (Imported vodka)</a:t>
            </a:r>
          </a:p>
          <a:p>
            <a:pPr marL="342900" indent="-342900">
              <a:buAutoNum type="arabicPeriod"/>
            </a:pPr>
            <a:r>
              <a:rPr lang="en-US"/>
              <a:t>Blue OX Vodka (American vodka)</a:t>
            </a:r>
          </a:p>
          <a:p>
            <a:pPr marL="342900" indent="-342900">
              <a:buAutoNum type="arabicPeriod"/>
            </a:pPr>
            <a:r>
              <a:rPr lang="en-US"/>
              <a:t>Five O'clock (American Vodka)</a:t>
            </a:r>
          </a:p>
          <a:p>
            <a:pPr marL="342900" indent="-342900">
              <a:buAutoNum type="arabicPeriod"/>
            </a:pPr>
            <a:r>
              <a:rPr lang="en-US"/>
              <a:t>Ketel one (Imported vodka)</a:t>
            </a:r>
            <a:endParaRPr lang="es-MX"/>
          </a:p>
        </p:txBody>
      </p:sp>
      <p:sp>
        <p:nvSpPr>
          <p:cNvPr id="4" name="Footer Placeholder 3">
            <a:extLst>
              <a:ext uri="{FF2B5EF4-FFF2-40B4-BE49-F238E27FC236}">
                <a16:creationId xmlns:a16="http://schemas.microsoft.com/office/drawing/2014/main" id="{63586BD1-F756-422B-80A3-CB2B319CB8BD}"/>
              </a:ext>
            </a:extLst>
          </p:cNvPr>
          <p:cNvSpPr>
            <a:spLocks noGrp="1"/>
          </p:cNvSpPr>
          <p:nvPr>
            <p:ph type="ftr" sz="quarter" idx="4"/>
          </p:nvPr>
        </p:nvSpPr>
        <p:spPr/>
        <p:txBody>
          <a:bodyPr/>
          <a:lstStyle/>
          <a:p>
            <a:endParaRPr lang="es-MX"/>
          </a:p>
        </p:txBody>
      </p:sp>
      <p:sp>
        <p:nvSpPr>
          <p:cNvPr id="5" name="Slide Number Placeholder 4">
            <a:extLst>
              <a:ext uri="{FF2B5EF4-FFF2-40B4-BE49-F238E27FC236}">
                <a16:creationId xmlns:a16="http://schemas.microsoft.com/office/drawing/2014/main" id="{C470AEB4-6576-69CB-790C-3B23A005D929}"/>
              </a:ext>
            </a:extLst>
          </p:cNvPr>
          <p:cNvSpPr>
            <a:spLocks noGrp="1"/>
          </p:cNvSpPr>
          <p:nvPr>
            <p:ph type="sldNum" sz="quarter" idx="5"/>
          </p:nvPr>
        </p:nvSpPr>
        <p:spPr/>
        <p:txBody>
          <a:bodyPr/>
          <a:lstStyle/>
          <a:p>
            <a:fld id="{C579963E-BBE7-4FFF-95E0-77312CF53CFB}" type="slidenum">
              <a:rPr lang="es-MX" smtClean="0"/>
              <a:t>35</a:t>
            </a:fld>
            <a:endParaRPr lang="es-MX"/>
          </a:p>
        </p:txBody>
      </p:sp>
    </p:spTree>
    <p:extLst>
      <p:ext uri="{BB962C8B-B14F-4D97-AF65-F5344CB8AC3E}">
        <p14:creationId xmlns:p14="http://schemas.microsoft.com/office/powerpoint/2010/main" val="294635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err="1"/>
              <a:t>Lets</a:t>
            </a:r>
            <a:r>
              <a:rPr lang="es-MX" dirty="0"/>
              <a:t> </a:t>
            </a:r>
            <a:r>
              <a:rPr lang="es-MX" dirty="0" err="1"/>
              <a:t>begin</a:t>
            </a:r>
            <a:r>
              <a:rPr lang="es-MX" dirty="0"/>
              <a:t> </a:t>
            </a:r>
            <a:r>
              <a:rPr lang="es-MX" dirty="0" err="1"/>
              <a:t>with</a:t>
            </a:r>
            <a:r>
              <a:rPr lang="es-MX" dirty="0"/>
              <a:t> a general </a:t>
            </a:r>
            <a:r>
              <a:rPr lang="es-MX" dirty="0" err="1"/>
              <a:t>overview</a:t>
            </a:r>
            <a:r>
              <a:rPr lang="es-MX" dirty="0"/>
              <a:t> </a:t>
            </a:r>
            <a:r>
              <a:rPr lang="es-MX" dirty="0" err="1"/>
              <a:t>of</a:t>
            </a:r>
            <a:r>
              <a:rPr lang="es-MX" dirty="0"/>
              <a:t> </a:t>
            </a:r>
            <a:r>
              <a:rPr lang="es-MX" dirty="0" err="1"/>
              <a:t>the</a:t>
            </a:r>
            <a:r>
              <a:rPr lang="es-MX" dirty="0"/>
              <a:t> </a:t>
            </a:r>
            <a:r>
              <a:rPr lang="es-MX" dirty="0" err="1"/>
              <a:t>whole</a:t>
            </a:r>
            <a:r>
              <a:rPr lang="es-MX" dirty="0"/>
              <a:t> data </a:t>
            </a:r>
            <a:r>
              <a:rPr lang="es-MX" dirty="0" err="1"/>
              <a:t>provided</a:t>
            </a:r>
            <a:r>
              <a:rPr lang="es-MX" dirty="0"/>
              <a:t>; </a:t>
            </a:r>
            <a:r>
              <a:rPr lang="es-MX" dirty="0" err="1"/>
              <a:t>from</a:t>
            </a:r>
            <a:r>
              <a:rPr lang="es-MX" dirty="0"/>
              <a:t> 2012 </a:t>
            </a:r>
            <a:r>
              <a:rPr lang="es-MX" dirty="0" err="1"/>
              <a:t>until</a:t>
            </a:r>
            <a:r>
              <a:rPr lang="es-MX" dirty="0"/>
              <a:t> 2024</a:t>
            </a: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10</a:t>
            </a:fld>
            <a:endParaRPr lang="es-MX"/>
          </a:p>
        </p:txBody>
      </p:sp>
    </p:spTree>
    <p:extLst>
      <p:ext uri="{BB962C8B-B14F-4D97-AF65-F5344CB8AC3E}">
        <p14:creationId xmlns:p14="http://schemas.microsoft.com/office/powerpoint/2010/main" val="2178717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reviewing all the categories, the best opportunity to penetrate the market lies in the growing trend of American vodka sales, which have shown a slight but steady increase.</a:t>
            </a: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37</a:t>
            </a:fld>
            <a:endParaRPr lang="es-MX"/>
          </a:p>
        </p:txBody>
      </p:sp>
    </p:spTree>
    <p:extLst>
      <p:ext uri="{BB962C8B-B14F-4D97-AF65-F5344CB8AC3E}">
        <p14:creationId xmlns:p14="http://schemas.microsoft.com/office/powerpoint/2010/main" val="4254134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it’s worth noting that </a:t>
            </a:r>
            <a:r>
              <a:rPr lang="en-US" b="1"/>
              <a:t>Polk County</a:t>
            </a:r>
            <a:r>
              <a:rPr lang="en-US"/>
              <a:t> leads the state with the highest sales in vodka, making it a key area to target for further market expansion.</a:t>
            </a:r>
            <a:endParaRPr lang="ru-KZ"/>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38</a:t>
            </a:fld>
            <a:endParaRPr lang="es-MX"/>
          </a:p>
        </p:txBody>
      </p:sp>
    </p:spTree>
    <p:extLst>
      <p:ext uri="{BB962C8B-B14F-4D97-AF65-F5344CB8AC3E}">
        <p14:creationId xmlns:p14="http://schemas.microsoft.com/office/powerpoint/2010/main" val="562404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F8435-2395-68AE-2CE5-FE8F5B49E9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E9863C-17AA-FF29-3EBB-E1231007E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1352F-DB45-641C-4CB9-AFD1FAAB65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Rockwell Light" panose="02040303020102020203" pitchFamily="18" charset="0"/>
              </a:rPr>
              <a:t>The next two age groups are35-44 and 45-54</a:t>
            </a:r>
            <a:r>
              <a:rPr lang="es-MX" sz="1200">
                <a:latin typeface="Rockwell Light" panose="02040303020102020203" pitchFamily="18" charset="0"/>
              </a:rPr>
              <a:t> </a:t>
            </a:r>
            <a:r>
              <a:rPr lang="es-MX" sz="1200" err="1">
                <a:latin typeface="Rockwell Light" panose="02040303020102020203" pitchFamily="18" charset="0"/>
              </a:rPr>
              <a:t>have</a:t>
            </a:r>
            <a:r>
              <a:rPr lang="es-MX" sz="1200">
                <a:latin typeface="Rockwell Light" panose="02040303020102020203" pitchFamily="18" charset="0"/>
              </a:rPr>
              <a:t> </a:t>
            </a:r>
            <a:r>
              <a:rPr lang="es-MX" sz="1200" err="1">
                <a:latin typeface="Rockwell Light" panose="02040303020102020203" pitchFamily="18" charset="0"/>
              </a:rPr>
              <a:t>the</a:t>
            </a:r>
            <a:r>
              <a:rPr lang="es-MX" sz="1200">
                <a:latin typeface="Rockwell Light" panose="02040303020102020203" pitchFamily="18" charset="0"/>
              </a:rPr>
              <a:t> </a:t>
            </a:r>
            <a:r>
              <a:rPr lang="es-MX" sz="1200" err="1">
                <a:latin typeface="Rockwell Light" panose="02040303020102020203" pitchFamily="18" charset="0"/>
              </a:rPr>
              <a:t>same</a:t>
            </a:r>
            <a:r>
              <a:rPr lang="es-MX" sz="1200">
                <a:latin typeface="Rockwell Light" panose="02040303020102020203" pitchFamily="18" charset="0"/>
              </a:rPr>
              <a:t> </a:t>
            </a:r>
            <a:r>
              <a:rPr lang="es-MX" sz="1200" err="1">
                <a:latin typeface="Rockwell Light" panose="02040303020102020203" pitchFamily="18" charset="0"/>
              </a:rPr>
              <a:t>level</a:t>
            </a:r>
            <a:r>
              <a:rPr lang="es-MX" sz="1200">
                <a:latin typeface="Rockwell Light" panose="02040303020102020203" pitchFamily="18" charset="0"/>
              </a:rPr>
              <a:t> </a:t>
            </a:r>
            <a:r>
              <a:rPr lang="es-MX" sz="1200" err="1">
                <a:latin typeface="Rockwell Light" panose="02040303020102020203" pitchFamily="18" charset="0"/>
              </a:rPr>
              <a:t>of</a:t>
            </a:r>
            <a:r>
              <a:rPr lang="es-MX" sz="1200">
                <a:latin typeface="Rockwell Light" panose="02040303020102020203" pitchFamily="18" charset="0"/>
              </a:rPr>
              <a:t> </a:t>
            </a:r>
            <a:r>
              <a:rPr lang="es-MX" sz="1200" err="1">
                <a:latin typeface="Rockwell Light" panose="02040303020102020203" pitchFamily="18" charset="0"/>
              </a:rPr>
              <a:t>consumption</a:t>
            </a:r>
            <a:endParaRPr lang="en-US" sz="1200">
              <a:latin typeface="Rockwell Light" panose="02040303020102020203" pitchFamily="18" charset="0"/>
            </a:endParaRPr>
          </a:p>
        </p:txBody>
      </p:sp>
      <p:sp>
        <p:nvSpPr>
          <p:cNvPr id="4" name="Footer Placeholder 3">
            <a:extLst>
              <a:ext uri="{FF2B5EF4-FFF2-40B4-BE49-F238E27FC236}">
                <a16:creationId xmlns:a16="http://schemas.microsoft.com/office/drawing/2014/main" id="{24E0E1D4-7C2C-4A1F-070B-887F2CA16565}"/>
              </a:ext>
            </a:extLst>
          </p:cNvPr>
          <p:cNvSpPr>
            <a:spLocks noGrp="1"/>
          </p:cNvSpPr>
          <p:nvPr>
            <p:ph type="ftr" sz="quarter" idx="4"/>
          </p:nvPr>
        </p:nvSpPr>
        <p:spPr/>
        <p:txBody>
          <a:bodyPr/>
          <a:lstStyle/>
          <a:p>
            <a:endParaRPr lang="es-MX"/>
          </a:p>
        </p:txBody>
      </p:sp>
      <p:sp>
        <p:nvSpPr>
          <p:cNvPr id="5" name="Slide Number Placeholder 4">
            <a:extLst>
              <a:ext uri="{FF2B5EF4-FFF2-40B4-BE49-F238E27FC236}">
                <a16:creationId xmlns:a16="http://schemas.microsoft.com/office/drawing/2014/main" id="{EC54CB42-11A8-4C44-D394-BB2D890BFD55}"/>
              </a:ext>
            </a:extLst>
          </p:cNvPr>
          <p:cNvSpPr>
            <a:spLocks noGrp="1"/>
          </p:cNvSpPr>
          <p:nvPr>
            <p:ph type="sldNum" sz="quarter" idx="5"/>
          </p:nvPr>
        </p:nvSpPr>
        <p:spPr/>
        <p:txBody>
          <a:bodyPr/>
          <a:lstStyle/>
          <a:p>
            <a:fld id="{C579963E-BBE7-4FFF-95E0-77312CF53CFB}" type="slidenum">
              <a:rPr lang="es-MX" smtClean="0"/>
              <a:t>42</a:t>
            </a:fld>
            <a:endParaRPr lang="es-MX"/>
          </a:p>
        </p:txBody>
      </p:sp>
    </p:spTree>
    <p:extLst>
      <p:ext uri="{BB962C8B-B14F-4D97-AF65-F5344CB8AC3E}">
        <p14:creationId xmlns:p14="http://schemas.microsoft.com/office/powerpoint/2010/main" val="4024872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Rockwell Light" panose="02040303020102020203" pitchFamily="18" charset="0"/>
              </a:rPr>
              <a:t>The next two age groups are35-44 and 45-54</a:t>
            </a:r>
            <a:r>
              <a:rPr lang="es-MX" sz="1200">
                <a:latin typeface="Rockwell Light" panose="02040303020102020203" pitchFamily="18" charset="0"/>
              </a:rPr>
              <a:t> </a:t>
            </a:r>
            <a:r>
              <a:rPr lang="es-MX" sz="1200" err="1">
                <a:latin typeface="Rockwell Light" panose="02040303020102020203" pitchFamily="18" charset="0"/>
              </a:rPr>
              <a:t>have</a:t>
            </a:r>
            <a:r>
              <a:rPr lang="es-MX" sz="1200">
                <a:latin typeface="Rockwell Light" panose="02040303020102020203" pitchFamily="18" charset="0"/>
              </a:rPr>
              <a:t> </a:t>
            </a:r>
            <a:r>
              <a:rPr lang="es-MX" sz="1200" err="1">
                <a:latin typeface="Rockwell Light" panose="02040303020102020203" pitchFamily="18" charset="0"/>
              </a:rPr>
              <a:t>the</a:t>
            </a:r>
            <a:r>
              <a:rPr lang="es-MX" sz="1200">
                <a:latin typeface="Rockwell Light" panose="02040303020102020203" pitchFamily="18" charset="0"/>
              </a:rPr>
              <a:t> </a:t>
            </a:r>
            <a:r>
              <a:rPr lang="es-MX" sz="1200" err="1">
                <a:latin typeface="Rockwell Light" panose="02040303020102020203" pitchFamily="18" charset="0"/>
              </a:rPr>
              <a:t>same</a:t>
            </a:r>
            <a:r>
              <a:rPr lang="es-MX" sz="1200">
                <a:latin typeface="Rockwell Light" panose="02040303020102020203" pitchFamily="18" charset="0"/>
              </a:rPr>
              <a:t> </a:t>
            </a:r>
            <a:r>
              <a:rPr lang="es-MX" sz="1200" err="1">
                <a:latin typeface="Rockwell Light" panose="02040303020102020203" pitchFamily="18" charset="0"/>
              </a:rPr>
              <a:t>level</a:t>
            </a:r>
            <a:r>
              <a:rPr lang="es-MX" sz="1200">
                <a:latin typeface="Rockwell Light" panose="02040303020102020203" pitchFamily="18" charset="0"/>
              </a:rPr>
              <a:t> </a:t>
            </a:r>
            <a:r>
              <a:rPr lang="es-MX" sz="1200" err="1">
                <a:latin typeface="Rockwell Light" panose="02040303020102020203" pitchFamily="18" charset="0"/>
              </a:rPr>
              <a:t>of</a:t>
            </a:r>
            <a:r>
              <a:rPr lang="es-MX" sz="1200">
                <a:latin typeface="Rockwell Light" panose="02040303020102020203" pitchFamily="18" charset="0"/>
              </a:rPr>
              <a:t> </a:t>
            </a:r>
            <a:r>
              <a:rPr lang="es-MX" sz="1200" err="1">
                <a:latin typeface="Rockwell Light" panose="02040303020102020203" pitchFamily="18" charset="0"/>
              </a:rPr>
              <a:t>consumption</a:t>
            </a:r>
            <a:endParaRPr lang="en-US" sz="1200">
              <a:latin typeface="Rockwell Light" panose="02040303020102020203" pitchFamily="18" charset="0"/>
            </a:endParaRP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43</a:t>
            </a:fld>
            <a:endParaRPr lang="es-MX"/>
          </a:p>
        </p:txBody>
      </p:sp>
    </p:spTree>
    <p:extLst>
      <p:ext uri="{BB962C8B-B14F-4D97-AF65-F5344CB8AC3E}">
        <p14:creationId xmlns:p14="http://schemas.microsoft.com/office/powerpoint/2010/main" val="991724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47</a:t>
            </a:fld>
            <a:endParaRPr lang="es-MX"/>
          </a:p>
        </p:txBody>
      </p:sp>
    </p:spTree>
    <p:extLst>
      <p:ext uri="{BB962C8B-B14F-4D97-AF65-F5344CB8AC3E}">
        <p14:creationId xmlns:p14="http://schemas.microsoft.com/office/powerpoint/2010/main" val="3467971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a:latin typeface="Rockwell Light" panose="02040303020102020203" pitchFamily="18" charset="0"/>
              </a:rPr>
              <a:t>Although Mixto Tequila is not increasing, it shows steady behavior through the previous years showing safeness in the investment. </a:t>
            </a:r>
          </a:p>
          <a:p>
            <a:endParaRPr lang="es-MX"/>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51</a:t>
            </a:fld>
            <a:endParaRPr lang="es-MX"/>
          </a:p>
        </p:txBody>
      </p:sp>
    </p:spTree>
    <p:extLst>
      <p:ext uri="{BB962C8B-B14F-4D97-AF65-F5344CB8AC3E}">
        <p14:creationId xmlns:p14="http://schemas.microsoft.com/office/powerpoint/2010/main" val="2935981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54</a:t>
            </a:fld>
            <a:endParaRPr lang="es-MX"/>
          </a:p>
        </p:txBody>
      </p:sp>
    </p:spTree>
    <p:extLst>
      <p:ext uri="{BB962C8B-B14F-4D97-AF65-F5344CB8AC3E}">
        <p14:creationId xmlns:p14="http://schemas.microsoft.com/office/powerpoint/2010/main" val="1745770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Blanco tequila is more sold in convenience stores than wholesale, compared to all tequila</a:t>
            </a: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57</a:t>
            </a:fld>
            <a:endParaRPr lang="es-MX"/>
          </a:p>
        </p:txBody>
      </p:sp>
    </p:spTree>
    <p:extLst>
      <p:ext uri="{BB962C8B-B14F-4D97-AF65-F5344CB8AC3E}">
        <p14:creationId xmlns:p14="http://schemas.microsoft.com/office/powerpoint/2010/main" val="435313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06CE7-ABFC-7029-B345-09B38B0AC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A1468-80E8-F3F3-52BF-E4B2A29C8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B9673-8EA2-E61D-E11C-18FCB1A4486F}"/>
              </a:ext>
            </a:extLst>
          </p:cNvPr>
          <p:cNvSpPr>
            <a:spLocks noGrp="1"/>
          </p:cNvSpPr>
          <p:nvPr>
            <p:ph type="body" idx="1"/>
          </p:nvPr>
        </p:nvSpPr>
        <p:spPr/>
        <p:txBody>
          <a:bodyPr/>
          <a:lstStyle/>
          <a:p>
            <a:r>
              <a:rPr lang="en-US" dirty="0"/>
              <a:t>Lets analyze the future of our proposed case scenarios</a:t>
            </a:r>
          </a:p>
        </p:txBody>
      </p:sp>
      <p:sp>
        <p:nvSpPr>
          <p:cNvPr id="4" name="Footer Placeholder 3">
            <a:extLst>
              <a:ext uri="{FF2B5EF4-FFF2-40B4-BE49-F238E27FC236}">
                <a16:creationId xmlns:a16="http://schemas.microsoft.com/office/drawing/2014/main" id="{8A9047E7-7214-E34D-8048-79B7680EA54D}"/>
              </a:ext>
            </a:extLst>
          </p:cNvPr>
          <p:cNvSpPr>
            <a:spLocks noGrp="1"/>
          </p:cNvSpPr>
          <p:nvPr>
            <p:ph type="ftr" sz="quarter" idx="4"/>
          </p:nvPr>
        </p:nvSpPr>
        <p:spPr/>
        <p:txBody>
          <a:bodyPr/>
          <a:lstStyle/>
          <a:p>
            <a:endParaRPr lang="es-MX"/>
          </a:p>
        </p:txBody>
      </p:sp>
      <p:sp>
        <p:nvSpPr>
          <p:cNvPr id="5" name="Slide Number Placeholder 4">
            <a:extLst>
              <a:ext uri="{FF2B5EF4-FFF2-40B4-BE49-F238E27FC236}">
                <a16:creationId xmlns:a16="http://schemas.microsoft.com/office/drawing/2014/main" id="{FF1B0A01-E2C7-2BF7-528D-4ACF86E790B1}"/>
              </a:ext>
            </a:extLst>
          </p:cNvPr>
          <p:cNvSpPr>
            <a:spLocks noGrp="1"/>
          </p:cNvSpPr>
          <p:nvPr>
            <p:ph type="sldNum" sz="quarter" idx="5"/>
          </p:nvPr>
        </p:nvSpPr>
        <p:spPr/>
        <p:txBody>
          <a:bodyPr/>
          <a:lstStyle/>
          <a:p>
            <a:fld id="{C579963E-BBE7-4FFF-95E0-77312CF53CFB}" type="slidenum">
              <a:rPr lang="es-MX" smtClean="0"/>
              <a:t>65</a:t>
            </a:fld>
            <a:endParaRPr lang="es-MX"/>
          </a:p>
        </p:txBody>
      </p:sp>
    </p:spTree>
    <p:extLst>
      <p:ext uri="{BB962C8B-B14F-4D97-AF65-F5344CB8AC3E}">
        <p14:creationId xmlns:p14="http://schemas.microsoft.com/office/powerpoint/2010/main" val="2379748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62923-1285-04C9-5064-F0FDA8B00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8F95A-1406-B85D-6F2E-5DCB85C58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8A2213-B0DF-A910-2388-8813EC4C8A92}"/>
              </a:ext>
            </a:extLst>
          </p:cNvPr>
          <p:cNvSpPr>
            <a:spLocks noGrp="1"/>
          </p:cNvSpPr>
          <p:nvPr>
            <p:ph type="body" idx="1"/>
          </p:nvPr>
        </p:nvSpPr>
        <p:spPr/>
        <p:txBody>
          <a:bodyPr/>
          <a:lstStyle/>
          <a:p>
            <a:r>
              <a:rPr lang="en-US" dirty="0"/>
              <a:t>We have predicted that for 2025, 100% agave </a:t>
            </a:r>
            <a:r>
              <a:rPr lang="en-US" dirty="0" err="1"/>
              <a:t>teq</a:t>
            </a:r>
            <a:r>
              <a:rPr lang="en-US" dirty="0"/>
              <a:t> will reach a total of 41m and 45m by 2026</a:t>
            </a:r>
          </a:p>
        </p:txBody>
      </p:sp>
      <p:sp>
        <p:nvSpPr>
          <p:cNvPr id="4" name="Footer Placeholder 3">
            <a:extLst>
              <a:ext uri="{FF2B5EF4-FFF2-40B4-BE49-F238E27FC236}">
                <a16:creationId xmlns:a16="http://schemas.microsoft.com/office/drawing/2014/main" id="{DEFC829B-8086-FED0-1E0F-ABB1FEBB8095}"/>
              </a:ext>
            </a:extLst>
          </p:cNvPr>
          <p:cNvSpPr>
            <a:spLocks noGrp="1"/>
          </p:cNvSpPr>
          <p:nvPr>
            <p:ph type="ftr" sz="quarter" idx="4"/>
          </p:nvPr>
        </p:nvSpPr>
        <p:spPr/>
        <p:txBody>
          <a:bodyPr/>
          <a:lstStyle/>
          <a:p>
            <a:endParaRPr lang="es-MX"/>
          </a:p>
        </p:txBody>
      </p:sp>
      <p:sp>
        <p:nvSpPr>
          <p:cNvPr id="5" name="Slide Number Placeholder 4">
            <a:extLst>
              <a:ext uri="{FF2B5EF4-FFF2-40B4-BE49-F238E27FC236}">
                <a16:creationId xmlns:a16="http://schemas.microsoft.com/office/drawing/2014/main" id="{2073E8D8-7EC2-FE83-D516-FE2469930039}"/>
              </a:ext>
            </a:extLst>
          </p:cNvPr>
          <p:cNvSpPr>
            <a:spLocks noGrp="1"/>
          </p:cNvSpPr>
          <p:nvPr>
            <p:ph type="sldNum" sz="quarter" idx="5"/>
          </p:nvPr>
        </p:nvSpPr>
        <p:spPr/>
        <p:txBody>
          <a:bodyPr/>
          <a:lstStyle/>
          <a:p>
            <a:fld id="{C579963E-BBE7-4FFF-95E0-77312CF53CFB}" type="slidenum">
              <a:rPr lang="es-MX" smtClean="0"/>
              <a:t>66</a:t>
            </a:fld>
            <a:endParaRPr lang="es-MX"/>
          </a:p>
        </p:txBody>
      </p:sp>
    </p:spTree>
    <p:extLst>
      <p:ext uri="{BB962C8B-B14F-4D97-AF65-F5344CB8AC3E}">
        <p14:creationId xmlns:p14="http://schemas.microsoft.com/office/powerpoint/2010/main" val="1244115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Sales </a:t>
            </a:r>
            <a:r>
              <a:rPr lang="es-MX" dirty="0" err="1"/>
              <a:t>have</a:t>
            </a:r>
            <a:r>
              <a:rPr lang="es-MX" dirty="0"/>
              <a:t> </a:t>
            </a:r>
            <a:r>
              <a:rPr lang="es-MX" dirty="0" err="1"/>
              <a:t>increased</a:t>
            </a:r>
            <a:r>
              <a:rPr lang="es-MX" dirty="0"/>
              <a:t> </a:t>
            </a:r>
            <a:r>
              <a:rPr lang="es-MX" dirty="0" err="1"/>
              <a:t>year</a:t>
            </a:r>
            <a:r>
              <a:rPr lang="es-MX" dirty="0"/>
              <a:t> </a:t>
            </a:r>
            <a:r>
              <a:rPr lang="es-MX" dirty="0" err="1"/>
              <a:t>over</a:t>
            </a:r>
            <a:r>
              <a:rPr lang="es-MX" dirty="0"/>
              <a:t> </a:t>
            </a:r>
            <a:r>
              <a:rPr lang="es-MX" dirty="0" err="1"/>
              <a:t>year</a:t>
            </a:r>
            <a:r>
              <a:rPr lang="es-MX" dirty="0"/>
              <a:t> </a:t>
            </a:r>
            <a:r>
              <a:rPr lang="es-MX" dirty="0" err="1"/>
              <a:t>with</a:t>
            </a:r>
            <a:r>
              <a:rPr lang="es-MX" dirty="0"/>
              <a:t> </a:t>
            </a:r>
            <a:r>
              <a:rPr lang="es-MX" dirty="0" err="1"/>
              <a:t>clear</a:t>
            </a:r>
            <a:r>
              <a:rPr lang="es-MX" dirty="0"/>
              <a:t> </a:t>
            </a:r>
            <a:r>
              <a:rPr lang="es-MX" dirty="0" err="1"/>
              <a:t>peaks</a:t>
            </a:r>
            <a:r>
              <a:rPr lang="es-MX" dirty="0"/>
              <a:t> in </a:t>
            </a:r>
            <a:r>
              <a:rPr lang="es-MX" dirty="0" err="1"/>
              <a:t>march</a:t>
            </a:r>
            <a:r>
              <a:rPr lang="es-MX" dirty="0"/>
              <a:t>, oct and </a:t>
            </a:r>
            <a:r>
              <a:rPr lang="es-MX" dirty="0" err="1"/>
              <a:t>december</a:t>
            </a:r>
            <a:r>
              <a:rPr lang="es-MX" dirty="0"/>
              <a:t>; </a:t>
            </a:r>
            <a:r>
              <a:rPr lang="es-MX" dirty="0" err="1"/>
              <a:t>lows</a:t>
            </a:r>
            <a:r>
              <a:rPr lang="es-MX" dirty="0"/>
              <a:t> in </a:t>
            </a:r>
            <a:r>
              <a:rPr lang="es-MX" dirty="0" err="1"/>
              <a:t>november</a:t>
            </a:r>
            <a:r>
              <a:rPr lang="es-MX" dirty="0"/>
              <a:t> and </a:t>
            </a:r>
            <a:r>
              <a:rPr lang="es-MX" dirty="0" err="1"/>
              <a:t>january</a:t>
            </a:r>
            <a:endParaRPr lang="es-MX" dirty="0"/>
          </a:p>
          <a:p>
            <a:endParaRPr lang="es-MX" dirty="0"/>
          </a:p>
          <a:p>
            <a:r>
              <a:rPr lang="es-MX" dirty="0"/>
              <a:t>Total sales </a:t>
            </a:r>
            <a:r>
              <a:rPr lang="es-MX" dirty="0" err="1"/>
              <a:t>Year</a:t>
            </a:r>
            <a:r>
              <a:rPr lang="es-MX" dirty="0"/>
              <a:t> </a:t>
            </a:r>
            <a:r>
              <a:rPr lang="es-MX" dirty="0" err="1"/>
              <a:t>over</a:t>
            </a:r>
            <a:r>
              <a:rPr lang="es-MX" dirty="0"/>
              <a:t> </a:t>
            </a:r>
            <a:r>
              <a:rPr lang="es-MX" dirty="0" err="1"/>
              <a:t>Year</a:t>
            </a:r>
            <a:r>
              <a:rPr lang="es-MX" dirty="0"/>
              <a:t> </a:t>
            </a:r>
            <a:r>
              <a:rPr lang="es-MX" dirty="0" err="1"/>
              <a:t>with</a:t>
            </a:r>
            <a:r>
              <a:rPr lang="es-MX" dirty="0"/>
              <a:t> </a:t>
            </a:r>
            <a:r>
              <a:rPr lang="es-MX" dirty="0" err="1"/>
              <a:t>monthly</a:t>
            </a:r>
            <a:r>
              <a:rPr lang="es-MX" dirty="0"/>
              <a:t> </a:t>
            </a:r>
            <a:r>
              <a:rPr lang="es-MX" dirty="0" err="1"/>
              <a:t>granularity</a:t>
            </a:r>
            <a:endParaRPr lang="es-MX" dirty="0"/>
          </a:p>
          <a:p>
            <a:r>
              <a:rPr lang="es-MX" dirty="0" err="1"/>
              <a:t>Holidays</a:t>
            </a:r>
            <a:r>
              <a:rPr lang="es-MX" dirty="0"/>
              <a:t> </a:t>
            </a:r>
            <a:r>
              <a:rPr lang="es-MX" dirty="0">
                <a:sym typeface="Wingdings" panose="05000000000000000000" pitchFamily="2" charset="2"/>
              </a:rPr>
              <a:t> </a:t>
            </a:r>
            <a:r>
              <a:rPr lang="es-MX" dirty="0"/>
              <a:t>Christmas &amp; New </a:t>
            </a:r>
            <a:r>
              <a:rPr lang="es-MX" dirty="0" err="1"/>
              <a:t>Years</a:t>
            </a:r>
            <a:r>
              <a:rPr lang="es-MX" dirty="0"/>
              <a:t>  // St. </a:t>
            </a:r>
            <a:r>
              <a:rPr lang="es-MX" dirty="0" err="1"/>
              <a:t>Patricks</a:t>
            </a:r>
            <a:r>
              <a:rPr lang="es-MX" dirty="0"/>
              <a:t> </a:t>
            </a:r>
            <a:r>
              <a:rPr lang="es-MX" dirty="0" err="1"/>
              <a:t>day</a:t>
            </a:r>
            <a:r>
              <a:rPr lang="es-MX" dirty="0"/>
              <a:t> (</a:t>
            </a:r>
            <a:r>
              <a:rPr lang="es-MX" dirty="0" err="1"/>
              <a:t>march</a:t>
            </a:r>
            <a:r>
              <a:rPr lang="es-MX" dirty="0"/>
              <a:t>)</a:t>
            </a:r>
          </a:p>
          <a:p>
            <a:r>
              <a:rPr lang="es-MX" dirty="0"/>
              <a:t>Jan &amp; Nov </a:t>
            </a:r>
            <a:r>
              <a:rPr lang="es-MX" dirty="0">
                <a:sym typeface="Wingdings" panose="05000000000000000000" pitchFamily="2" charset="2"/>
              </a:rPr>
              <a:t> </a:t>
            </a:r>
            <a:r>
              <a:rPr lang="es-MX" dirty="0" err="1">
                <a:sym typeface="Wingdings" panose="05000000000000000000" pitchFamily="2" charset="2"/>
              </a:rPr>
              <a:t>usually</a:t>
            </a:r>
            <a:r>
              <a:rPr lang="es-MX" dirty="0">
                <a:sym typeface="Wingdings" panose="05000000000000000000" pitchFamily="2" charset="2"/>
              </a:rPr>
              <a:t> </a:t>
            </a:r>
            <a:r>
              <a:rPr lang="es-MX" dirty="0" err="1">
                <a:sym typeface="Wingdings" panose="05000000000000000000" pitchFamily="2" charset="2"/>
              </a:rPr>
              <a:t>people</a:t>
            </a:r>
            <a:r>
              <a:rPr lang="es-MX" dirty="0">
                <a:sym typeface="Wingdings" panose="05000000000000000000" pitchFamily="2" charset="2"/>
              </a:rPr>
              <a:t> </a:t>
            </a:r>
            <a:r>
              <a:rPr lang="es-MX" dirty="0" err="1">
                <a:sym typeface="Wingdings" panose="05000000000000000000" pitchFamily="2" charset="2"/>
              </a:rPr>
              <a:t>seek</a:t>
            </a:r>
            <a:r>
              <a:rPr lang="es-MX" dirty="0">
                <a:sym typeface="Wingdings" panose="05000000000000000000" pitchFamily="2" charset="2"/>
              </a:rPr>
              <a:t> </a:t>
            </a:r>
            <a:r>
              <a:rPr lang="es-MX" dirty="0" err="1">
                <a:sym typeface="Wingdings" panose="05000000000000000000" pitchFamily="2" charset="2"/>
              </a:rPr>
              <a:t>to</a:t>
            </a:r>
            <a:r>
              <a:rPr lang="es-MX" dirty="0">
                <a:sym typeface="Wingdings" panose="05000000000000000000" pitchFamily="2" charset="2"/>
              </a:rPr>
              <a:t> be ‘</a:t>
            </a:r>
            <a:r>
              <a:rPr lang="es-MX" dirty="0" err="1">
                <a:sym typeface="Wingdings" panose="05000000000000000000" pitchFamily="2" charset="2"/>
              </a:rPr>
              <a:t>healthier</a:t>
            </a:r>
            <a:r>
              <a:rPr lang="es-MX" dirty="0">
                <a:sym typeface="Wingdings" panose="05000000000000000000" pitchFamily="2" charset="2"/>
              </a:rPr>
              <a:t>’ </a:t>
            </a:r>
            <a:r>
              <a:rPr lang="es-MX" dirty="0" err="1">
                <a:sym typeface="Wingdings" panose="05000000000000000000" pitchFamily="2" charset="2"/>
              </a:rPr>
              <a:t>for</a:t>
            </a:r>
            <a:r>
              <a:rPr lang="es-MX" dirty="0">
                <a:sym typeface="Wingdings" panose="05000000000000000000" pitchFamily="2" charset="2"/>
              </a:rPr>
              <a:t> </a:t>
            </a:r>
            <a:r>
              <a:rPr lang="es-MX" dirty="0" err="1">
                <a:sym typeface="Wingdings" panose="05000000000000000000" pitchFamily="2" charset="2"/>
              </a:rPr>
              <a:t>the</a:t>
            </a:r>
            <a:r>
              <a:rPr lang="es-MX" dirty="0">
                <a:sym typeface="Wingdings" panose="05000000000000000000" pitchFamily="2" charset="2"/>
              </a:rPr>
              <a:t> new </a:t>
            </a:r>
            <a:r>
              <a:rPr lang="es-MX" dirty="0" err="1">
                <a:sym typeface="Wingdings" panose="05000000000000000000" pitchFamily="2" charset="2"/>
              </a:rPr>
              <a:t>year</a:t>
            </a:r>
            <a:r>
              <a:rPr lang="es-MX" dirty="0">
                <a:sym typeface="Wingdings" panose="05000000000000000000" pitchFamily="2" charset="2"/>
              </a:rPr>
              <a:t> </a:t>
            </a:r>
            <a:endParaRPr lang="es-MX" dirty="0"/>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11</a:t>
            </a:fld>
            <a:endParaRPr lang="es-MX"/>
          </a:p>
        </p:txBody>
      </p:sp>
    </p:spTree>
    <p:extLst>
      <p:ext uri="{BB962C8B-B14F-4D97-AF65-F5344CB8AC3E}">
        <p14:creationId xmlns:p14="http://schemas.microsoft.com/office/powerpoint/2010/main" val="466737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its liters it would de 63,791,211 </a:t>
            </a: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67</a:t>
            </a:fld>
            <a:endParaRPr lang="es-MX"/>
          </a:p>
        </p:txBody>
      </p:sp>
    </p:spTree>
    <p:extLst>
      <p:ext uri="{BB962C8B-B14F-4D97-AF65-F5344CB8AC3E}">
        <p14:creationId xmlns:p14="http://schemas.microsoft.com/office/powerpoint/2010/main" val="1096130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8AE20-0930-1798-F207-7D53A0108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19909-B88D-A799-BD3A-64FCD82B4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B85389-A105-D22B-3E24-A31960A7E68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0FBAD60-43A5-AC6F-139C-EB6B60944F68}"/>
              </a:ext>
            </a:extLst>
          </p:cNvPr>
          <p:cNvSpPr>
            <a:spLocks noGrp="1"/>
          </p:cNvSpPr>
          <p:nvPr>
            <p:ph type="ftr" sz="quarter" idx="4"/>
          </p:nvPr>
        </p:nvSpPr>
        <p:spPr/>
        <p:txBody>
          <a:bodyPr/>
          <a:lstStyle/>
          <a:p>
            <a:endParaRPr lang="es-MX"/>
          </a:p>
        </p:txBody>
      </p:sp>
      <p:sp>
        <p:nvSpPr>
          <p:cNvPr id="5" name="Slide Number Placeholder 4">
            <a:extLst>
              <a:ext uri="{FF2B5EF4-FFF2-40B4-BE49-F238E27FC236}">
                <a16:creationId xmlns:a16="http://schemas.microsoft.com/office/drawing/2014/main" id="{D08AE185-98E2-EC46-08C9-BE42D1D91289}"/>
              </a:ext>
            </a:extLst>
          </p:cNvPr>
          <p:cNvSpPr>
            <a:spLocks noGrp="1"/>
          </p:cNvSpPr>
          <p:nvPr>
            <p:ph type="sldNum" sz="quarter" idx="5"/>
          </p:nvPr>
        </p:nvSpPr>
        <p:spPr/>
        <p:txBody>
          <a:bodyPr/>
          <a:lstStyle/>
          <a:p>
            <a:fld id="{C579963E-BBE7-4FFF-95E0-77312CF53CFB}" type="slidenum">
              <a:rPr lang="es-MX" smtClean="0"/>
              <a:t>68</a:t>
            </a:fld>
            <a:endParaRPr lang="es-MX"/>
          </a:p>
        </p:txBody>
      </p:sp>
    </p:spTree>
    <p:extLst>
      <p:ext uri="{BB962C8B-B14F-4D97-AF65-F5344CB8AC3E}">
        <p14:creationId xmlns:p14="http://schemas.microsoft.com/office/powerpoint/2010/main" val="883454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1C841-C633-5E78-A920-74D0687D3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5D639E-0BB3-BB45-A24D-7BB74DAD6D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0A277-08DE-3934-C88F-211B49AE3BE4}"/>
              </a:ext>
            </a:extLst>
          </p:cNvPr>
          <p:cNvSpPr>
            <a:spLocks noGrp="1"/>
          </p:cNvSpPr>
          <p:nvPr>
            <p:ph type="body" idx="1"/>
          </p:nvPr>
        </p:nvSpPr>
        <p:spPr/>
        <p:txBody>
          <a:bodyPr/>
          <a:lstStyle/>
          <a:p>
            <a:r>
              <a:rPr lang="en-US" dirty="0"/>
              <a:t>And for American vodkas 2025 will be around 73 m and 76m for the following year </a:t>
            </a:r>
          </a:p>
        </p:txBody>
      </p:sp>
      <p:sp>
        <p:nvSpPr>
          <p:cNvPr id="4" name="Footer Placeholder 3">
            <a:extLst>
              <a:ext uri="{FF2B5EF4-FFF2-40B4-BE49-F238E27FC236}">
                <a16:creationId xmlns:a16="http://schemas.microsoft.com/office/drawing/2014/main" id="{D5DECAB3-FFE8-5850-5F24-71C7DB1E92A7}"/>
              </a:ext>
            </a:extLst>
          </p:cNvPr>
          <p:cNvSpPr>
            <a:spLocks noGrp="1"/>
          </p:cNvSpPr>
          <p:nvPr>
            <p:ph type="ftr" sz="quarter" idx="4"/>
          </p:nvPr>
        </p:nvSpPr>
        <p:spPr/>
        <p:txBody>
          <a:bodyPr/>
          <a:lstStyle/>
          <a:p>
            <a:endParaRPr lang="es-MX"/>
          </a:p>
        </p:txBody>
      </p:sp>
      <p:sp>
        <p:nvSpPr>
          <p:cNvPr id="5" name="Slide Number Placeholder 4">
            <a:extLst>
              <a:ext uri="{FF2B5EF4-FFF2-40B4-BE49-F238E27FC236}">
                <a16:creationId xmlns:a16="http://schemas.microsoft.com/office/drawing/2014/main" id="{D709600B-1BDB-7239-D360-9B3BFE97AB42}"/>
              </a:ext>
            </a:extLst>
          </p:cNvPr>
          <p:cNvSpPr>
            <a:spLocks noGrp="1"/>
          </p:cNvSpPr>
          <p:nvPr>
            <p:ph type="sldNum" sz="quarter" idx="5"/>
          </p:nvPr>
        </p:nvSpPr>
        <p:spPr/>
        <p:txBody>
          <a:bodyPr/>
          <a:lstStyle/>
          <a:p>
            <a:fld id="{C579963E-BBE7-4FFF-95E0-77312CF53CFB}" type="slidenum">
              <a:rPr lang="es-MX" smtClean="0"/>
              <a:t>69</a:t>
            </a:fld>
            <a:endParaRPr lang="es-MX"/>
          </a:p>
        </p:txBody>
      </p:sp>
    </p:spTree>
    <p:extLst>
      <p:ext uri="{BB962C8B-B14F-4D97-AF65-F5344CB8AC3E}">
        <p14:creationId xmlns:p14="http://schemas.microsoft.com/office/powerpoint/2010/main" val="2064149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a:t>
            </a:r>
            <a:r>
              <a:rPr lang="en-US" dirty="0"/>
              <a:t>growth rate, this translates to </a:t>
            </a:r>
            <a:r>
              <a:rPr lang="en-US"/>
              <a:t>19,4% growth for 100% agave tequila in 2025 and 8,9% growth for American vodka</a:t>
            </a:r>
            <a:endParaRPr lang="en-US" dirty="0"/>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70</a:t>
            </a:fld>
            <a:endParaRPr lang="es-MX"/>
          </a:p>
        </p:txBody>
      </p:sp>
    </p:spTree>
    <p:extLst>
      <p:ext uri="{BB962C8B-B14F-4D97-AF65-F5344CB8AC3E}">
        <p14:creationId xmlns:p14="http://schemas.microsoft.com/office/powerpoint/2010/main" val="3520049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final remarks, If were to talk about the advantages of entering into the market with 100% tequila we would be amongst the firsts to ride the tequila wave; however, if we were to enter the market with vodka we would be ensuring the investment is steady in the long term, as the forecasts suggest. Hope this helps making your decision easier. Thanks for listening; cheers!</a:t>
            </a: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71</a:t>
            </a:fld>
            <a:endParaRPr lang="es-MX"/>
          </a:p>
        </p:txBody>
      </p:sp>
    </p:spTree>
    <p:extLst>
      <p:ext uri="{BB962C8B-B14F-4D97-AF65-F5344CB8AC3E}">
        <p14:creationId xmlns:p14="http://schemas.microsoft.com/office/powerpoint/2010/main" val="337006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148E7-943F-C3CB-CD20-C912E1BC8A3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A749A30-0868-2497-BFDC-05C8A2AD29D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E25EE8-497A-5EB3-472C-E477249EB1C0}"/>
              </a:ext>
            </a:extLst>
          </p:cNvPr>
          <p:cNvSpPr>
            <a:spLocks noGrp="1"/>
          </p:cNvSpPr>
          <p:nvPr>
            <p:ph type="body" idx="1"/>
          </p:nvPr>
        </p:nvSpPr>
        <p:spPr/>
        <p:txBody>
          <a:bodyPr/>
          <a:lstStyle/>
          <a:p>
            <a:endParaRPr lang="es-ES"/>
          </a:p>
        </p:txBody>
      </p:sp>
      <p:sp>
        <p:nvSpPr>
          <p:cNvPr id="4" name="Marcador de pie de página 3">
            <a:extLst>
              <a:ext uri="{FF2B5EF4-FFF2-40B4-BE49-F238E27FC236}">
                <a16:creationId xmlns:a16="http://schemas.microsoft.com/office/drawing/2014/main" id="{C01223BF-D28B-4615-A154-0723EDED69A5}"/>
              </a:ext>
            </a:extLst>
          </p:cNvPr>
          <p:cNvSpPr>
            <a:spLocks noGrp="1"/>
          </p:cNvSpPr>
          <p:nvPr>
            <p:ph type="ftr" sz="quarter" idx="4"/>
          </p:nvPr>
        </p:nvSpPr>
        <p:spPr/>
        <p:txBody>
          <a:bodyPr/>
          <a:lstStyle/>
          <a:p>
            <a:endParaRPr lang="es-MX"/>
          </a:p>
        </p:txBody>
      </p:sp>
      <p:sp>
        <p:nvSpPr>
          <p:cNvPr id="5" name="Marcador de número de diapositiva 4">
            <a:extLst>
              <a:ext uri="{FF2B5EF4-FFF2-40B4-BE49-F238E27FC236}">
                <a16:creationId xmlns:a16="http://schemas.microsoft.com/office/drawing/2014/main" id="{5C69DD39-E2E8-106A-FF80-8710204338A3}"/>
              </a:ext>
            </a:extLst>
          </p:cNvPr>
          <p:cNvSpPr>
            <a:spLocks noGrp="1"/>
          </p:cNvSpPr>
          <p:nvPr>
            <p:ph type="sldNum" sz="quarter" idx="5"/>
          </p:nvPr>
        </p:nvSpPr>
        <p:spPr/>
        <p:txBody>
          <a:bodyPr/>
          <a:lstStyle/>
          <a:p>
            <a:fld id="{C579963E-BBE7-4FFF-95E0-77312CF53CFB}" type="slidenum">
              <a:rPr lang="es-MX" smtClean="0"/>
              <a:t>13</a:t>
            </a:fld>
            <a:endParaRPr lang="es-MX"/>
          </a:p>
        </p:txBody>
      </p:sp>
    </p:spTree>
    <p:extLst>
      <p:ext uri="{BB962C8B-B14F-4D97-AF65-F5344CB8AC3E}">
        <p14:creationId xmlns:p14="http://schemas.microsoft.com/office/powerpoint/2010/main" val="1496594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700" dirty="0"/>
              <a:t>From an alcohol-type perspective, whiskey has historically outperformed all other alcohols in sales and consumption by volume; however volume wise vodka has been always tightly related to whiskey, as you can see in the graph</a:t>
            </a: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14</a:t>
            </a:fld>
            <a:endParaRPr lang="es-MX"/>
          </a:p>
        </p:txBody>
      </p:sp>
    </p:spTree>
    <p:extLst>
      <p:ext uri="{BB962C8B-B14F-4D97-AF65-F5344CB8AC3E}">
        <p14:creationId xmlns:p14="http://schemas.microsoft.com/office/powerpoint/2010/main" val="246383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other hand, </a:t>
            </a:r>
            <a:r>
              <a:rPr lang="en-US" b="1">
                <a:effectLst/>
              </a:rPr>
              <a:t>by analyzing top-sellers by category name</a:t>
            </a:r>
            <a:r>
              <a:rPr lang="en-US"/>
              <a:t>, we can see that </a:t>
            </a:r>
            <a:r>
              <a:rPr lang="en-US" err="1"/>
              <a:t>canadian</a:t>
            </a:r>
            <a:r>
              <a:rPr lang="en-US"/>
              <a:t> whiskies are the top seller category by revenue, followed by </a:t>
            </a:r>
            <a:r>
              <a:rPr lang="en-US" err="1"/>
              <a:t>american</a:t>
            </a:r>
            <a:r>
              <a:rPr lang="en-US"/>
              <a:t> vodkas; however, </a:t>
            </a:r>
            <a:r>
              <a:rPr lang="en-US" err="1"/>
              <a:t>thats</a:t>
            </a:r>
            <a:r>
              <a:rPr lang="en-US"/>
              <a:t> not the case for sales by volume, where </a:t>
            </a:r>
            <a:r>
              <a:rPr lang="en-US" err="1"/>
              <a:t>american</a:t>
            </a:r>
            <a:r>
              <a:rPr lang="en-US"/>
              <a:t> vodkas almost double their sales compared to </a:t>
            </a:r>
            <a:r>
              <a:rPr lang="en-US" err="1"/>
              <a:t>canadian</a:t>
            </a:r>
            <a:r>
              <a:rPr lang="en-US"/>
              <a:t> whiskies. </a:t>
            </a:r>
            <a:r>
              <a:rPr lang="en-US" b="1">
                <a:effectLst/>
              </a:rPr>
              <a:t>30M more liters sold in 2024 of </a:t>
            </a:r>
            <a:r>
              <a:rPr lang="en-US" b="1" err="1">
                <a:effectLst/>
              </a:rPr>
              <a:t>american</a:t>
            </a:r>
            <a:r>
              <a:rPr lang="en-US" b="1">
                <a:effectLst/>
              </a:rPr>
              <a:t> vodkas sold compared to </a:t>
            </a:r>
            <a:r>
              <a:rPr lang="en-US" b="1" err="1">
                <a:effectLst/>
              </a:rPr>
              <a:t>canadian</a:t>
            </a:r>
            <a:r>
              <a:rPr lang="en-US" b="1">
                <a:effectLst/>
              </a:rPr>
              <a:t> whiskies.</a:t>
            </a:r>
            <a:r>
              <a:rPr lang="en-US"/>
              <a:t> </a:t>
            </a: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15</a:t>
            </a:fld>
            <a:endParaRPr lang="es-MX"/>
          </a:p>
        </p:txBody>
      </p:sp>
    </p:spTree>
    <p:extLst>
      <p:ext uri="{BB962C8B-B14F-4D97-AF65-F5344CB8AC3E}">
        <p14:creationId xmlns:p14="http://schemas.microsoft.com/office/powerpoint/2010/main" val="326947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err="1"/>
              <a:t>Customer</a:t>
            </a:r>
            <a:r>
              <a:rPr lang="es-MX"/>
              <a:t> </a:t>
            </a:r>
            <a:r>
              <a:rPr lang="es-MX" err="1"/>
              <a:t>behavior</a:t>
            </a:r>
            <a:r>
              <a:rPr lang="es-MX"/>
              <a:t> </a:t>
            </a:r>
            <a:r>
              <a:rPr lang="es-MX" err="1"/>
              <a:t>is</a:t>
            </a:r>
            <a:r>
              <a:rPr lang="es-MX"/>
              <a:t> </a:t>
            </a:r>
            <a:r>
              <a:rPr lang="es-MX" err="1"/>
              <a:t>constantly</a:t>
            </a:r>
            <a:r>
              <a:rPr lang="es-MX"/>
              <a:t> </a:t>
            </a:r>
            <a:r>
              <a:rPr lang="es-MX" err="1"/>
              <a:t>changing</a:t>
            </a:r>
            <a:r>
              <a:rPr lang="es-MX"/>
              <a:t>, so </a:t>
            </a:r>
            <a:r>
              <a:rPr lang="es-MX" err="1"/>
              <a:t>we</a:t>
            </a:r>
            <a:r>
              <a:rPr lang="es-MX"/>
              <a:t>  Will </a:t>
            </a:r>
            <a:r>
              <a:rPr lang="es-MX" err="1"/>
              <a:t>analyze</a:t>
            </a:r>
            <a:r>
              <a:rPr lang="es-MX"/>
              <a:t> 2021 </a:t>
            </a:r>
            <a:r>
              <a:rPr lang="es-MX" err="1"/>
              <a:t>onwards</a:t>
            </a:r>
            <a:r>
              <a:rPr lang="es-MX"/>
              <a:t> </a:t>
            </a: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17</a:t>
            </a:fld>
            <a:endParaRPr lang="es-MX"/>
          </a:p>
        </p:txBody>
      </p:sp>
    </p:spTree>
    <p:extLst>
      <p:ext uri="{BB962C8B-B14F-4D97-AF65-F5344CB8AC3E}">
        <p14:creationId xmlns:p14="http://schemas.microsoft.com/office/powerpoint/2010/main" val="283125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80500-DEB9-A7F9-D8BD-C329ECA7D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764D7-6AD0-3842-249F-C6CA4CD0A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DC5EF-46FB-1215-75FC-8DE1E5EC6E5F}"/>
              </a:ext>
            </a:extLst>
          </p:cNvPr>
          <p:cNvSpPr>
            <a:spLocks noGrp="1"/>
          </p:cNvSpPr>
          <p:nvPr>
            <p:ph type="body" idx="1"/>
          </p:nvPr>
        </p:nvSpPr>
        <p:spPr/>
        <p:txBody>
          <a:bodyPr/>
          <a:lstStyle/>
          <a:p>
            <a:r>
              <a:rPr lang="en-US" sz="28700"/>
              <a:t>Conclusion: vodka as an alcohol type </a:t>
            </a:r>
          </a:p>
        </p:txBody>
      </p:sp>
      <p:sp>
        <p:nvSpPr>
          <p:cNvPr id="4" name="Footer Placeholder 3">
            <a:extLst>
              <a:ext uri="{FF2B5EF4-FFF2-40B4-BE49-F238E27FC236}">
                <a16:creationId xmlns:a16="http://schemas.microsoft.com/office/drawing/2014/main" id="{EAB3C13A-497E-DD77-6504-55638163BC06}"/>
              </a:ext>
            </a:extLst>
          </p:cNvPr>
          <p:cNvSpPr>
            <a:spLocks noGrp="1"/>
          </p:cNvSpPr>
          <p:nvPr>
            <p:ph type="ftr" sz="quarter" idx="4"/>
          </p:nvPr>
        </p:nvSpPr>
        <p:spPr/>
        <p:txBody>
          <a:bodyPr/>
          <a:lstStyle/>
          <a:p>
            <a:endParaRPr lang="es-MX"/>
          </a:p>
        </p:txBody>
      </p:sp>
      <p:sp>
        <p:nvSpPr>
          <p:cNvPr id="5" name="Slide Number Placeholder 4">
            <a:extLst>
              <a:ext uri="{FF2B5EF4-FFF2-40B4-BE49-F238E27FC236}">
                <a16:creationId xmlns:a16="http://schemas.microsoft.com/office/drawing/2014/main" id="{F3B06DF0-99AD-D065-9B45-EBC641E5C582}"/>
              </a:ext>
            </a:extLst>
          </p:cNvPr>
          <p:cNvSpPr>
            <a:spLocks noGrp="1"/>
          </p:cNvSpPr>
          <p:nvPr>
            <p:ph type="sldNum" sz="quarter" idx="5"/>
          </p:nvPr>
        </p:nvSpPr>
        <p:spPr/>
        <p:txBody>
          <a:bodyPr/>
          <a:lstStyle/>
          <a:p>
            <a:fld id="{C579963E-BBE7-4FFF-95E0-77312CF53CFB}" type="slidenum">
              <a:rPr lang="es-MX" smtClean="0"/>
              <a:t>19</a:t>
            </a:fld>
            <a:endParaRPr lang="es-MX"/>
          </a:p>
        </p:txBody>
      </p:sp>
    </p:spTree>
    <p:extLst>
      <p:ext uri="{BB962C8B-B14F-4D97-AF65-F5344CB8AC3E}">
        <p14:creationId xmlns:p14="http://schemas.microsoft.com/office/powerpoint/2010/main" val="3430026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1">
                <a:latin typeface="Rockwell Light" panose="02040303020102020203" pitchFamily="18" charset="0"/>
              </a:rPr>
              <a:t>Affluent population </a:t>
            </a:r>
            <a:r>
              <a:rPr lang="en-US">
                <a:latin typeface="Rockwell Light" panose="02040303020102020203" pitchFamily="18" charset="0"/>
              </a:rPr>
              <a:t>compared to the rest of the counties which are more rural:</a:t>
            </a:r>
          </a:p>
          <a:p>
            <a:pPr marL="285750" indent="-285750">
              <a:buFont typeface="Arial" panose="020B0604020202020204" pitchFamily="34" charset="0"/>
              <a:buChar char="•"/>
            </a:pPr>
            <a:endParaRPr lang="en-US" noProof="0">
              <a:latin typeface="Rockwell Light" panose="020403030201020202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a:latin typeface="Rockwell Light" panose="02040303020102020203" pitchFamily="18" charset="0"/>
              </a:rPr>
              <a:t>95% of the population lives in urban areas</a:t>
            </a:r>
          </a:p>
          <a:p>
            <a:pPr marL="0" indent="0">
              <a:buFont typeface="Arial" panose="020B0604020202020204" pitchFamily="34" charset="0"/>
              <a:buNone/>
            </a:pPr>
            <a:r>
              <a:rPr lang="en-US" sz="1200" noProof="0">
                <a:latin typeface="Rockwell Light" panose="02040303020102020203" pitchFamily="18" charset="0"/>
              </a:rPr>
              <a:t>505k residents as of 2025)</a:t>
            </a:r>
            <a:endParaRPr lang="en-US" noProof="0">
              <a:latin typeface="Rockwell Light" panose="02040303020102020203" pitchFamily="18" charset="0"/>
            </a:endParaRPr>
          </a:p>
        </p:txBody>
      </p:sp>
      <p:sp>
        <p:nvSpPr>
          <p:cNvPr id="4" name="Footer Placeholder 3"/>
          <p:cNvSpPr>
            <a:spLocks noGrp="1"/>
          </p:cNvSpPr>
          <p:nvPr>
            <p:ph type="ftr" sz="quarter" idx="4"/>
          </p:nvPr>
        </p:nvSpPr>
        <p:spPr/>
        <p:txBody>
          <a:bodyPr/>
          <a:lstStyle/>
          <a:p>
            <a:endParaRPr lang="es-MX"/>
          </a:p>
        </p:txBody>
      </p:sp>
      <p:sp>
        <p:nvSpPr>
          <p:cNvPr id="5" name="Slide Number Placeholder 4"/>
          <p:cNvSpPr>
            <a:spLocks noGrp="1"/>
          </p:cNvSpPr>
          <p:nvPr>
            <p:ph type="sldNum" sz="quarter" idx="5"/>
          </p:nvPr>
        </p:nvSpPr>
        <p:spPr/>
        <p:txBody>
          <a:bodyPr/>
          <a:lstStyle/>
          <a:p>
            <a:fld id="{C579963E-BBE7-4FFF-95E0-77312CF53CFB}" type="slidenum">
              <a:rPr lang="es-MX" smtClean="0"/>
              <a:t>24</a:t>
            </a:fld>
            <a:endParaRPr lang="es-MX"/>
          </a:p>
        </p:txBody>
      </p:sp>
    </p:spTree>
    <p:extLst>
      <p:ext uri="{BB962C8B-B14F-4D97-AF65-F5344CB8AC3E}">
        <p14:creationId xmlns:p14="http://schemas.microsoft.com/office/powerpoint/2010/main" val="1695437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12/03/2025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881914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12/03/2025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541863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12/03/2025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150962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12/03/2025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3981744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12/03/2025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39700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12/03/2025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979029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12/03/2025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7523942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12/03/2025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30658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12/03/2025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82375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12/03/2025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360449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12/03/2025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836035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12/03/2025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microsoft.com/office/2018/10/relationships/comments" Target="../comments/modernComment_114_C26E017E.xml"/><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1E_6D4E623B.xm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49_62505615.xml"/><Relationship Id="rId1" Type="http://schemas.openxmlformats.org/officeDocument/2006/relationships/slideLayout" Target="../slideLayouts/slideLayout6.xml"/><Relationship Id="rId5" Type="http://schemas.openxmlformats.org/officeDocument/2006/relationships/image" Target="../media/image20.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1.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datausa.io/profile/geo/polk-county-ia" TargetMode="External"/><Relationship Id="rId5" Type="http://schemas.microsoft.com/office/2007/relationships/hdphoto" Target="../media/hdphoto2.wdp"/><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179_77C294B2.xml"/><Relationship Id="rId7"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7.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2.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3.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7.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0" Type="http://schemas.openxmlformats.org/officeDocument/2006/relationships/image" Target="../media/image51.png"/><Relationship Id="rId4" Type="http://schemas.microsoft.com/office/2007/relationships/hdphoto" Target="../media/hdphoto2.wdp"/><Relationship Id="rId9" Type="http://schemas.openxmlformats.org/officeDocument/2006/relationships/image" Target="../media/image50.png"/><Relationship Id="rId1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microsoft.com/office/2007/relationships/hdphoto" Target="../media/hdphoto2.wdp"/><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jpeg"/><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6.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7.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57_BAD6C615.xml"/><Relationship Id="rId1" Type="http://schemas.openxmlformats.org/officeDocument/2006/relationships/slideLayout" Target="../slideLayouts/slideLayout7.xml"/><Relationship Id="rId5" Type="http://schemas.openxmlformats.org/officeDocument/2006/relationships/image" Target="../media/image59.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6.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5.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hyperlink" Target="https://www-statista-com.ie.idm.oclc.org/statistics/1022306/iowa-population-share-age-group/"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distiller.com/articles/vodka-basics#:~:text=According%20to%20the%20Distilled%20Spirits%20Council%2C%20vodka%20sales,volume%20%2876.9%20million%209-liter%20cases%20sold%29%20in%202022" TargetMode="External"/><Relationship Id="rId5" Type="http://schemas.microsoft.com/office/2007/relationships/hdphoto" Target="../media/hdphoto2.wdp"/><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Layout" Target="../slideLayouts/slideLayout7.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73.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7.png"/><Relationship Id="rId3" Type="http://schemas.openxmlformats.org/officeDocument/2006/relationships/image" Target="../media/image77.png"/><Relationship Id="rId7" Type="http://schemas.openxmlformats.org/officeDocument/2006/relationships/image" Target="../media/image81.jpeg"/><Relationship Id="rId12"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5.jpeg"/><Relationship Id="rId5" Type="http://schemas.openxmlformats.org/officeDocument/2006/relationships/image" Target="../media/image7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png"/><Relationship Id="rId14" Type="http://schemas.microsoft.com/office/2007/relationships/hdphoto" Target="../media/hdphoto2.wdp"/></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13" Type="http://schemas.microsoft.com/office/2007/relationships/hdphoto" Target="../media/hdphoto2.wdp"/><Relationship Id="rId3" Type="http://schemas.openxmlformats.org/officeDocument/2006/relationships/image" Target="../media/image77.png"/><Relationship Id="rId7" Type="http://schemas.openxmlformats.org/officeDocument/2006/relationships/image" Target="../media/image91.jpeg"/><Relationship Id="rId12" Type="http://schemas.openxmlformats.org/officeDocument/2006/relationships/image" Target="../media/image7.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0.jpeg"/><Relationship Id="rId11" Type="http://schemas.openxmlformats.org/officeDocument/2006/relationships/image" Target="../media/image78.jpeg"/><Relationship Id="rId5" Type="http://schemas.openxmlformats.org/officeDocument/2006/relationships/image" Target="../media/image89.jpeg"/><Relationship Id="rId10" Type="http://schemas.openxmlformats.org/officeDocument/2006/relationships/image" Target="../media/image93.jpeg"/><Relationship Id="rId4" Type="http://schemas.openxmlformats.org/officeDocument/2006/relationships/image" Target="../media/image88.png"/><Relationship Id="rId9" Type="http://schemas.openxmlformats.org/officeDocument/2006/relationships/image" Target="../media/image92.jpeg"/></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4.png"/><Relationship Id="rId5" Type="http://schemas.microsoft.com/office/2007/relationships/hdphoto" Target="../media/hdphoto3.wdp"/><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7.png"/><Relationship Id="rId7"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statista-com.ie.idm.oclc.org/statistics/1022306/iowa-population-share-age-group/" TargetMode="External"/><Relationship Id="rId2" Type="http://schemas.openxmlformats.org/officeDocument/2006/relationships/image" Target="../media/image107.jpeg"/><Relationship Id="rId1" Type="http://schemas.openxmlformats.org/officeDocument/2006/relationships/slideLayout" Target="../slideLayouts/slideLayout7.xml"/><Relationship Id="rId6" Type="http://schemas.openxmlformats.org/officeDocument/2006/relationships/hyperlink" Target="https://www.statista.com/statistics/1349936/tequila-consumers-by-age-us/#:~:text=Consumers%20aged%2025%20to%2034,share%20at%20just%204.7%20percent" TargetMode="External"/><Relationship Id="rId5" Type="http://schemas.openxmlformats.org/officeDocument/2006/relationships/hyperlink" Target="https://www.resonate.com/blog/which-states-have-the-most-tequila-drinkers-nationwide/#:~:text=Demographically%20speaking%2C%20women%20are%20more,in%20the%20past%20three%20months" TargetMode="Externa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8.png"/><Relationship Id="rId1" Type="http://schemas.openxmlformats.org/officeDocument/2006/relationships/slideLayout" Target="../slideLayouts/slideLayout7.xml"/><Relationship Id="rId4" Type="http://schemas.microsoft.com/office/2007/relationships/hdphoto" Target="../media/hdphoto2.wdp"/></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9.jpeg"/><Relationship Id="rId1" Type="http://schemas.openxmlformats.org/officeDocument/2006/relationships/slideLayout" Target="../slideLayouts/slideLayout7.xml"/><Relationship Id="rId4" Type="http://schemas.microsoft.com/office/2007/relationships/hdphoto" Target="../media/hdphoto2.wdp"/></Relationships>
</file>

<file path=ppt/slides/_rels/slide65.xml.rels><?xml version="1.0" encoding="UTF-8" standalone="yes"?>
<Relationships xmlns="http://schemas.openxmlformats.org/package/2006/relationships"><Relationship Id="rId3" Type="http://schemas.microsoft.com/office/2018/10/relationships/comments" Target="../comments/modernComment_187_5DCAE101.xm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11.jpeg"/><Relationship Id="rId5" Type="http://schemas.openxmlformats.org/officeDocument/2006/relationships/image" Target="../media/image110.png"/><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image" Target="../media/image112.jpe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1.jpeg"/><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6.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2.jpe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8.xml"/><Relationship Id="rId4" Type="http://schemas.microsoft.com/office/2007/relationships/hdphoto" Target="../media/hdphoto2.wdp"/></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7.jpeg"/><Relationship Id="rId4" Type="http://schemas.microsoft.com/office/2007/relationships/hdphoto" Target="../media/hdphoto2.wdp"/></Relationships>
</file>

<file path=ppt/slides/_rels/slide7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2.jpeg"/><Relationship Id="rId5" Type="http://schemas.microsoft.com/office/2007/relationships/hdphoto" Target="../media/hdphoto2.wdp"/><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7.xml"/><Relationship Id="rId6" Type="http://schemas.openxmlformats.org/officeDocument/2006/relationships/image" Target="../media/image121.png"/><Relationship Id="rId5" Type="http://schemas.microsoft.com/office/2007/relationships/hdphoto" Target="../media/hdphoto2.wdp"/><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8" Type="http://schemas.openxmlformats.org/officeDocument/2006/relationships/hyperlink" Target="https://mezcalpro.com/blog/what-is-the-price-of-mezcal-heres-how-much-youll-pay/" TargetMode="External"/><Relationship Id="rId13" Type="http://schemas.openxmlformats.org/officeDocument/2006/relationships/hyperlink" Target="https://homediningkitchen.com/how-much-is-a-bottle-of-rum/" TargetMode="External"/><Relationship Id="rId3" Type="http://schemas.microsoft.com/office/2007/relationships/hdphoto" Target="../media/hdphoto2.wdp"/><Relationship Id="rId7" Type="http://schemas.openxmlformats.org/officeDocument/2006/relationships/hyperlink" Target="https://www.cosmopolitan.com/uk/lifestyle/food-and-drink/g37664570/best-bottled-cocktails/" TargetMode="External"/><Relationship Id="rId12" Type="http://schemas.openxmlformats.org/officeDocument/2006/relationships/hyperlink" Target="https://www.tastingtable.com/1560573/how-much-pay-good-gin-expert/" TargetMode="External"/><Relationship Id="rId17" Type="http://schemas.openxmlformats.org/officeDocument/2006/relationships/image" Target="../media/image122.png"/><Relationship Id="rId2" Type="http://schemas.openxmlformats.org/officeDocument/2006/relationships/image" Target="../media/image7.png"/><Relationship Id="rId16" Type="http://schemas.openxmlformats.org/officeDocument/2006/relationships/hyperlink" Target="https://spiritedagave.com/decoding-liquor-price-categories/" TargetMode="External"/><Relationship Id="rId1" Type="http://schemas.openxmlformats.org/officeDocument/2006/relationships/slideLayout" Target="../slideLayouts/slideLayout2.xml"/><Relationship Id="rId6" Type="http://schemas.openxmlformats.org/officeDocument/2006/relationships/hyperlink" Target="https://robbreport.com/food-drink/spirits/gallery/best-bottled-canned-cocktails-premade-drinks-1234653320/creditlivewireholytygermain/" TargetMode="External"/><Relationship Id="rId11" Type="http://schemas.openxmlformats.org/officeDocument/2006/relationships/hyperlink" Target="https://www.cocktailogy.com/apple-liqueur/" TargetMode="External"/><Relationship Id="rId5" Type="http://schemas.openxmlformats.org/officeDocument/2006/relationships/hyperlink" Target="https://www.liquor.com/best-cheap-alcohol-5076117/" TargetMode="External"/><Relationship Id="rId15" Type="http://schemas.openxmlformats.org/officeDocument/2006/relationships/hyperlink" Target="https://www.bourbonandwhisky.com/blog/bourbon-price-guide/" TargetMode="External"/><Relationship Id="rId10" Type="http://schemas.openxmlformats.org/officeDocument/2006/relationships/hyperlink" Target="https://www.caskers.com/spirits/other/liqueur/?price=0-50&amp;srsltid=AfmBOoqPEjArL3J504yXiyBh8M86mAzr0OARxEjGvPjet9lJyDcOs_RL&amp;utm_source=chatgpt.com" TargetMode="External"/><Relationship Id="rId4" Type="http://schemas.openxmlformats.org/officeDocument/2006/relationships/hyperlink" Target="https://beveragespirit.com/premium-vs-budget-vodka/" TargetMode="External"/><Relationship Id="rId9" Type="http://schemas.openxmlformats.org/officeDocument/2006/relationships/hyperlink" Target="https://shunbeer.com/article/what-the-cheapest-beer-to-buy" TargetMode="External"/><Relationship Id="rId14" Type="http://schemas.openxmlformats.org/officeDocument/2006/relationships/hyperlink" Target="https://whiskyride.com/whisky/differences-between-cheap-and-expensive-whiskey/"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mezcalpro.com/blog/what-is-the-price-of-mezcal-heres-how-much-youll-pay/" TargetMode="External"/><Relationship Id="rId13" Type="http://schemas.openxmlformats.org/officeDocument/2006/relationships/hyperlink" Target="https://homediningkitchen.com/how-much-is-a-bottle-of-rum/" TargetMode="External"/><Relationship Id="rId3" Type="http://schemas.microsoft.com/office/2007/relationships/hdphoto" Target="../media/hdphoto2.wdp"/><Relationship Id="rId7" Type="http://schemas.openxmlformats.org/officeDocument/2006/relationships/hyperlink" Target="https://www.cosmopolitan.com/uk/lifestyle/food-and-drink/g37664570/best-bottled-cocktails/" TargetMode="External"/><Relationship Id="rId12" Type="http://schemas.openxmlformats.org/officeDocument/2006/relationships/hyperlink" Target="https://www.tastingtable.com/1560573/how-much-pay-good-gin-expert/" TargetMode="External"/><Relationship Id="rId17" Type="http://schemas.openxmlformats.org/officeDocument/2006/relationships/image" Target="../media/image122.png"/><Relationship Id="rId2" Type="http://schemas.openxmlformats.org/officeDocument/2006/relationships/image" Target="../media/image7.png"/><Relationship Id="rId16" Type="http://schemas.openxmlformats.org/officeDocument/2006/relationships/hyperlink" Target="https://spiritedagave.com/decoding-liquor-price-categories/" TargetMode="External"/><Relationship Id="rId1" Type="http://schemas.openxmlformats.org/officeDocument/2006/relationships/slideLayout" Target="../slideLayouts/slideLayout2.xml"/><Relationship Id="rId6" Type="http://schemas.openxmlformats.org/officeDocument/2006/relationships/hyperlink" Target="https://robbreport.com/food-drink/spirits/gallery/best-bottled-canned-cocktails-premade-drinks-1234653320/creditlivewireholytygermain/" TargetMode="External"/><Relationship Id="rId11" Type="http://schemas.openxmlformats.org/officeDocument/2006/relationships/hyperlink" Target="https://www.cocktailogy.com/apple-liqueur/" TargetMode="External"/><Relationship Id="rId5" Type="http://schemas.openxmlformats.org/officeDocument/2006/relationships/hyperlink" Target="https://www.liquor.com/best-cheap-alcohol-5076117/" TargetMode="External"/><Relationship Id="rId15" Type="http://schemas.openxmlformats.org/officeDocument/2006/relationships/hyperlink" Target="https://www.bourbonandwhisky.com/blog/bourbon-price-guide/" TargetMode="External"/><Relationship Id="rId10" Type="http://schemas.openxmlformats.org/officeDocument/2006/relationships/hyperlink" Target="https://www.caskers.com/spirits/other/liqueur/?price=0-50&amp;srsltid=AfmBOoqPEjArL3J504yXiyBh8M86mAzr0OARxEjGvPjet9lJyDcOs_RL&amp;utm_source=chatgpt.com" TargetMode="External"/><Relationship Id="rId4" Type="http://schemas.openxmlformats.org/officeDocument/2006/relationships/hyperlink" Target="https://beveragespirit.com/premium-vs-budget-vodka/" TargetMode="External"/><Relationship Id="rId9" Type="http://schemas.openxmlformats.org/officeDocument/2006/relationships/hyperlink" Target="https://shunbeer.com/article/what-the-cheapest-beer-to-buy" TargetMode="External"/><Relationship Id="rId14" Type="http://schemas.openxmlformats.org/officeDocument/2006/relationships/hyperlink" Target="https://whiskyride.com/whisky/differences-between-cheap-and-expensive-whiskey/"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4.jpeg"/><Relationship Id="rId7" Type="http://schemas.microsoft.com/office/2007/relationships/hdphoto" Target="../media/hdphoto2.wdp"/><Relationship Id="rId12" Type="http://schemas.openxmlformats.org/officeDocument/2006/relationships/image" Target="../media/image131.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0.jpeg"/><Relationship Id="rId5" Type="http://schemas.openxmlformats.org/officeDocument/2006/relationships/image" Target="../media/image126.jpeg"/><Relationship Id="rId10" Type="http://schemas.openxmlformats.org/officeDocument/2006/relationships/image" Target="../media/image129.jpeg"/><Relationship Id="rId4" Type="http://schemas.openxmlformats.org/officeDocument/2006/relationships/image" Target="../media/image125.jpeg"/><Relationship Id="rId9" Type="http://schemas.openxmlformats.org/officeDocument/2006/relationships/image" Target="../media/image128.jpe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Alcohol Drinks Drink - Free photo on Pixabay">
            <a:extLst>
              <a:ext uri="{FF2B5EF4-FFF2-40B4-BE49-F238E27FC236}">
                <a16:creationId xmlns:a16="http://schemas.microsoft.com/office/drawing/2014/main" id="{1DD4B4A1-26C8-563F-DF76-429735B6F27B}"/>
              </a:ext>
            </a:extLst>
          </p:cNvPr>
          <p:cNvPicPr>
            <a:picLocks noChangeAspect="1" noChangeArrowheads="1"/>
          </p:cNvPicPr>
          <p:nvPr/>
        </p:nvPicPr>
        <p:blipFill rotWithShape="1">
          <a:blip r:embed="rId2">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46DE34-376B-F28B-6551-EDC1FE1B4CA6}"/>
              </a:ext>
            </a:extLst>
          </p:cNvPr>
          <p:cNvSpPr txBox="1"/>
          <p:nvPr/>
        </p:nvSpPr>
        <p:spPr>
          <a:xfrm>
            <a:off x="689428" y="2949236"/>
            <a:ext cx="8178125" cy="2554545"/>
          </a:xfrm>
          <a:prstGeom prst="rect">
            <a:avLst/>
          </a:prstGeom>
          <a:noFill/>
        </p:spPr>
        <p:txBody>
          <a:bodyPr wrap="square" rtlCol="0">
            <a:spAutoFit/>
          </a:bodyPr>
          <a:lstStyle/>
          <a:p>
            <a:r>
              <a:rPr lang="en-US" sz="8000" noProof="0">
                <a:solidFill>
                  <a:schemeClr val="bg1"/>
                </a:solidFill>
                <a:latin typeface="Rockwell" panose="02060603020205020403" pitchFamily="18" charset="0"/>
              </a:rPr>
              <a:t>IOWA </a:t>
            </a:r>
          </a:p>
          <a:p>
            <a:r>
              <a:rPr lang="en-US" sz="8000" noProof="0">
                <a:solidFill>
                  <a:schemeClr val="bg1"/>
                </a:solidFill>
                <a:latin typeface="Rockwell" panose="02060603020205020403" pitchFamily="18" charset="0"/>
              </a:rPr>
              <a:t>LIQUOR RETAIL </a:t>
            </a:r>
          </a:p>
        </p:txBody>
      </p:sp>
      <p:sp>
        <p:nvSpPr>
          <p:cNvPr id="4" name="Rectangle 3">
            <a:extLst>
              <a:ext uri="{FF2B5EF4-FFF2-40B4-BE49-F238E27FC236}">
                <a16:creationId xmlns:a16="http://schemas.microsoft.com/office/drawing/2014/main" id="{7DDB586B-CF76-CE38-9930-46356BF36EAF}"/>
              </a:ext>
            </a:extLst>
          </p:cNvPr>
          <p:cNvSpPr/>
          <p:nvPr/>
        </p:nvSpPr>
        <p:spPr>
          <a:xfrm>
            <a:off x="841829" y="5588983"/>
            <a:ext cx="6096000"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noProof="0"/>
          </a:p>
        </p:txBody>
      </p:sp>
    </p:spTree>
    <p:extLst>
      <p:ext uri="{BB962C8B-B14F-4D97-AF65-F5344CB8AC3E}">
        <p14:creationId xmlns:p14="http://schemas.microsoft.com/office/powerpoint/2010/main" val="108210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8C646-6D1C-D142-FC76-6A469DC6FC53}"/>
            </a:ext>
          </a:extLst>
        </p:cNvPr>
        <p:cNvGrpSpPr/>
        <p:nvPr/>
      </p:nvGrpSpPr>
      <p:grpSpPr>
        <a:xfrm>
          <a:off x="0" y="0"/>
          <a:ext cx="0" cy="0"/>
          <a:chOff x="0" y="0"/>
          <a:chExt cx="0" cy="0"/>
        </a:xfrm>
      </p:grpSpPr>
      <p:pic>
        <p:nvPicPr>
          <p:cNvPr id="2054" name="Picture 6" descr="AI generated pouring beer on transparent background 42152634 PNG">
            <a:extLst>
              <a:ext uri="{FF2B5EF4-FFF2-40B4-BE49-F238E27FC236}">
                <a16:creationId xmlns:a16="http://schemas.microsoft.com/office/drawing/2014/main" id="{A4678499-37E2-AE6D-216C-F003DE6F6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938042F-FA9E-B3E6-A7E0-708E4541DDD3}"/>
              </a:ext>
            </a:extLst>
          </p:cNvPr>
          <p:cNvSpPr>
            <a:spLocks noGrp="1"/>
          </p:cNvSpPr>
          <p:nvPr>
            <p:ph type="title"/>
          </p:nvPr>
        </p:nvSpPr>
        <p:spPr>
          <a:xfrm>
            <a:off x="745600" y="2495143"/>
            <a:ext cx="6214000" cy="2331501"/>
          </a:xfrm>
        </p:spPr>
        <p:txBody>
          <a:bodyPr>
            <a:noAutofit/>
          </a:bodyPr>
          <a:lstStyle/>
          <a:p>
            <a:r>
              <a:rPr lang="en-US" sz="5400" b="1" noProof="0">
                <a:latin typeface="Rockwell Light" panose="02040303020102020203" pitchFamily="18" charset="0"/>
              </a:rPr>
              <a:t>All Time Overview</a:t>
            </a:r>
            <a:endParaRPr lang="en-US" sz="5400" noProof="0">
              <a:latin typeface="Rockwell Light" panose="02040303020102020203" pitchFamily="18" charset="0"/>
            </a:endParaRPr>
          </a:p>
        </p:txBody>
      </p:sp>
      <p:pic>
        <p:nvPicPr>
          <p:cNvPr id="2" name="Picture 2">
            <a:extLst>
              <a:ext uri="{FF2B5EF4-FFF2-40B4-BE49-F238E27FC236}">
                <a16:creationId xmlns:a16="http://schemas.microsoft.com/office/drawing/2014/main" id="{755B99A1-E03B-A186-A351-B583DB6D41C1}"/>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19ED51-0022-4200-01D4-9BA2107DAB55}"/>
              </a:ext>
            </a:extLst>
          </p:cNvPr>
          <p:cNvSpPr txBox="1"/>
          <p:nvPr/>
        </p:nvSpPr>
        <p:spPr>
          <a:xfrm>
            <a:off x="745600" y="4767725"/>
            <a:ext cx="6097218" cy="523220"/>
          </a:xfrm>
          <a:prstGeom prst="rect">
            <a:avLst/>
          </a:prstGeom>
          <a:noFill/>
        </p:spPr>
        <p:txBody>
          <a:bodyPr wrap="square">
            <a:spAutoFit/>
          </a:bodyPr>
          <a:lstStyle/>
          <a:p>
            <a:r>
              <a:rPr lang="en-US" sz="2800" noProof="0">
                <a:latin typeface="Rockwell Light" panose="02040303020102020203" pitchFamily="18" charset="0"/>
              </a:rPr>
              <a:t>From 2012 until 2024</a:t>
            </a:r>
            <a:endParaRPr lang="en-US" sz="2800" noProof="0"/>
          </a:p>
        </p:txBody>
      </p:sp>
    </p:spTree>
    <p:extLst>
      <p:ext uri="{BB962C8B-B14F-4D97-AF65-F5344CB8AC3E}">
        <p14:creationId xmlns:p14="http://schemas.microsoft.com/office/powerpoint/2010/main" val="1969187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F6EF76-5C53-266F-E83A-B41069F2C21C}"/>
              </a:ext>
            </a:extLst>
          </p:cNvPr>
          <p:cNvPicPr>
            <a:picLocks noChangeAspect="1"/>
          </p:cNvPicPr>
          <p:nvPr/>
        </p:nvPicPr>
        <p:blipFill>
          <a:blip r:embed="rId3"/>
          <a:srcRect l="4219" t="9534" r="2820" b="15787"/>
          <a:stretch/>
        </p:blipFill>
        <p:spPr>
          <a:xfrm>
            <a:off x="2039112" y="2373782"/>
            <a:ext cx="8268885" cy="3685214"/>
          </a:xfrm>
          <a:prstGeom prst="rect">
            <a:avLst/>
          </a:prstGeom>
        </p:spPr>
      </p:pic>
      <p:sp>
        <p:nvSpPr>
          <p:cNvPr id="4" name="Title 1">
            <a:extLst>
              <a:ext uri="{FF2B5EF4-FFF2-40B4-BE49-F238E27FC236}">
                <a16:creationId xmlns:a16="http://schemas.microsoft.com/office/drawing/2014/main" id="{A763DD59-BDB2-78FD-1BD2-05F1E4652640}"/>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Sales have increased over the years</a:t>
            </a:r>
            <a:endParaRPr lang="en-US" sz="3500" noProof="0">
              <a:latin typeface="Rockwell Light" panose="020F0502020204030204" pitchFamily="18" charset="0"/>
            </a:endParaRPr>
          </a:p>
        </p:txBody>
      </p:sp>
      <p:cxnSp>
        <p:nvCxnSpPr>
          <p:cNvPr id="5" name="Straight Connector 4">
            <a:extLst>
              <a:ext uri="{FF2B5EF4-FFF2-40B4-BE49-F238E27FC236}">
                <a16:creationId xmlns:a16="http://schemas.microsoft.com/office/drawing/2014/main" id="{4D5EAFA0-4877-6C4D-6D8F-2ED79CA872C8}"/>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AD2C82F-C055-BABB-316F-E903AF120A98}"/>
              </a:ext>
            </a:extLst>
          </p:cNvPr>
          <p:cNvSpPr txBox="1"/>
          <p:nvPr/>
        </p:nvSpPr>
        <p:spPr>
          <a:xfrm>
            <a:off x="462982" y="1166477"/>
            <a:ext cx="11108631" cy="369332"/>
          </a:xfrm>
          <a:prstGeom prst="rect">
            <a:avLst/>
          </a:prstGeom>
          <a:noFill/>
        </p:spPr>
        <p:txBody>
          <a:bodyPr wrap="square" rtlCol="0">
            <a:spAutoFit/>
          </a:bodyPr>
          <a:lstStyle/>
          <a:p>
            <a:r>
              <a:rPr lang="en-US" noProof="0">
                <a:solidFill>
                  <a:srgbClr val="C58008"/>
                </a:solidFill>
                <a:latin typeface="Rockwell Light" panose="02040303020102020203" pitchFamily="18" charset="0"/>
              </a:rPr>
              <a:t>Clear seasonality </a:t>
            </a:r>
            <a:r>
              <a:rPr lang="en-US" noProof="0">
                <a:latin typeface="Rockwell Light" panose="02040303020102020203" pitchFamily="18" charset="0"/>
              </a:rPr>
              <a:t>with</a:t>
            </a:r>
            <a:r>
              <a:rPr lang="en-US" noProof="0">
                <a:solidFill>
                  <a:srgbClr val="C58008"/>
                </a:solidFill>
                <a:latin typeface="Rockwell Light" panose="02040303020102020203" pitchFamily="18" charset="0"/>
              </a:rPr>
              <a:t> </a:t>
            </a:r>
            <a:r>
              <a:rPr lang="en-US" b="1" noProof="0">
                <a:solidFill>
                  <a:srgbClr val="8B4513"/>
                </a:solidFill>
                <a:latin typeface="Rockwell Light" panose="02040303020102020203" pitchFamily="18" charset="0"/>
              </a:rPr>
              <a:t>peaks</a:t>
            </a:r>
            <a:r>
              <a:rPr lang="en-US" noProof="0">
                <a:latin typeface="Rockwell Light" panose="02040303020102020203" pitchFamily="18" charset="0"/>
              </a:rPr>
              <a:t> in October, March, December &amp; </a:t>
            </a:r>
            <a:r>
              <a:rPr lang="en-US" b="1" noProof="0">
                <a:solidFill>
                  <a:srgbClr val="8B4513"/>
                </a:solidFill>
                <a:latin typeface="Rockwell Light" panose="02040303020102020203" pitchFamily="18" charset="0"/>
              </a:rPr>
              <a:t>lows</a:t>
            </a:r>
            <a:r>
              <a:rPr lang="en-US" noProof="0">
                <a:latin typeface="Rockwell Light" panose="02040303020102020203" pitchFamily="18" charset="0"/>
              </a:rPr>
              <a:t> in November &amp; January.  </a:t>
            </a:r>
          </a:p>
        </p:txBody>
      </p:sp>
      <p:sp>
        <p:nvSpPr>
          <p:cNvPr id="15" name="TextBox 14">
            <a:extLst>
              <a:ext uri="{FF2B5EF4-FFF2-40B4-BE49-F238E27FC236}">
                <a16:creationId xmlns:a16="http://schemas.microsoft.com/office/drawing/2014/main" id="{21A611D4-5B83-C039-1C55-0079635E32F1}"/>
              </a:ext>
            </a:extLst>
          </p:cNvPr>
          <p:cNvSpPr txBox="1"/>
          <p:nvPr/>
        </p:nvSpPr>
        <p:spPr>
          <a:xfrm>
            <a:off x="0" y="6597839"/>
            <a:ext cx="6098058" cy="230832"/>
          </a:xfrm>
          <a:prstGeom prst="rect">
            <a:avLst/>
          </a:prstGeom>
          <a:noFill/>
        </p:spPr>
        <p:txBody>
          <a:bodyPr wrap="square">
            <a:spAutoFit/>
          </a:bodyPr>
          <a:lstStyle/>
          <a:p>
            <a:r>
              <a:rPr lang="en-US" sz="900" b="0" i="0" noProof="0">
                <a:effectLst/>
                <a:latin typeface="Rockwell Light" panose="02040303020102020203" pitchFamily="18" charset="0"/>
              </a:rPr>
              <a:t>https://data.iowa.gov/stories/s/mke2-7r5k</a:t>
            </a:r>
          </a:p>
        </p:txBody>
      </p:sp>
      <p:pic>
        <p:nvPicPr>
          <p:cNvPr id="16" name="Picture 2">
            <a:extLst>
              <a:ext uri="{FF2B5EF4-FFF2-40B4-BE49-F238E27FC236}">
                <a16:creationId xmlns:a16="http://schemas.microsoft.com/office/drawing/2014/main" id="{BF1F7092-A08E-2DBD-EBEE-B79A5AAE78C1}"/>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79741C4-172C-AFDB-5DD1-105D4378FF5E}"/>
              </a:ext>
            </a:extLst>
          </p:cNvPr>
          <p:cNvCxnSpPr>
            <a:cxnSpLocks/>
          </p:cNvCxnSpPr>
          <p:nvPr/>
        </p:nvCxnSpPr>
        <p:spPr>
          <a:xfrm flipV="1">
            <a:off x="2472607" y="2847684"/>
            <a:ext cx="7835390" cy="1466352"/>
          </a:xfrm>
          <a:prstGeom prst="straightConnector1">
            <a:avLst/>
          </a:prstGeom>
          <a:ln w="6350">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9DF8D9BC-BDC8-5097-9D4D-CB1D1C504907}"/>
              </a:ext>
            </a:extLst>
          </p:cNvPr>
          <p:cNvSpPr txBox="1">
            <a:spLocks/>
          </p:cNvSpPr>
          <p:nvPr/>
        </p:nvSpPr>
        <p:spPr>
          <a:xfrm>
            <a:off x="10433785"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All Time Overview</a:t>
            </a:r>
          </a:p>
        </p:txBody>
      </p:sp>
      <p:pic>
        <p:nvPicPr>
          <p:cNvPr id="7" name="Picture 6">
            <a:extLst>
              <a:ext uri="{FF2B5EF4-FFF2-40B4-BE49-F238E27FC236}">
                <a16:creationId xmlns:a16="http://schemas.microsoft.com/office/drawing/2014/main" id="{B921E9A7-68DD-82A8-8647-60C9AF58B903}"/>
              </a:ext>
            </a:extLst>
          </p:cNvPr>
          <p:cNvPicPr>
            <a:picLocks noChangeAspect="1"/>
          </p:cNvPicPr>
          <p:nvPr/>
        </p:nvPicPr>
        <p:blipFill>
          <a:blip r:embed="rId6"/>
          <a:stretch>
            <a:fillRect/>
          </a:stretch>
        </p:blipFill>
        <p:spPr>
          <a:xfrm>
            <a:off x="3139530" y="7006294"/>
            <a:ext cx="6068047" cy="4344292"/>
          </a:xfrm>
          <a:prstGeom prst="rect">
            <a:avLst/>
          </a:prstGeom>
        </p:spPr>
      </p:pic>
    </p:spTree>
    <p:extLst>
      <p:ext uri="{BB962C8B-B14F-4D97-AF65-F5344CB8AC3E}">
        <p14:creationId xmlns:p14="http://schemas.microsoft.com/office/powerpoint/2010/main" val="1331893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8A79BED-F9D8-C373-FE40-259D963A1C82}"/>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Weekday overview</a:t>
            </a:r>
          </a:p>
        </p:txBody>
      </p:sp>
      <p:sp>
        <p:nvSpPr>
          <p:cNvPr id="9" name="TextBox 8">
            <a:extLst>
              <a:ext uri="{FF2B5EF4-FFF2-40B4-BE49-F238E27FC236}">
                <a16:creationId xmlns:a16="http://schemas.microsoft.com/office/drawing/2014/main" id="{1026D4AE-BFCE-52B8-C54E-CCAC4409EB9E}"/>
              </a:ext>
            </a:extLst>
          </p:cNvPr>
          <p:cNvSpPr txBox="1"/>
          <p:nvPr/>
        </p:nvSpPr>
        <p:spPr>
          <a:xfrm>
            <a:off x="462982" y="1166477"/>
            <a:ext cx="11108631" cy="646331"/>
          </a:xfrm>
          <a:prstGeom prst="rect">
            <a:avLst/>
          </a:prstGeom>
          <a:noFill/>
        </p:spPr>
        <p:txBody>
          <a:bodyPr wrap="square" rtlCol="0">
            <a:spAutoFit/>
          </a:bodyPr>
          <a:lstStyle/>
          <a:p>
            <a:r>
              <a:rPr lang="en-US" noProof="0" dirty="0">
                <a:solidFill>
                  <a:srgbClr val="C58008"/>
                </a:solidFill>
                <a:latin typeface="Rockwell Light" panose="02040303020102020203" pitchFamily="18" charset="0"/>
              </a:rPr>
              <a:t>Most sales </a:t>
            </a:r>
            <a:r>
              <a:rPr lang="en-US" noProof="0" dirty="0">
                <a:latin typeface="Rockwell Light" panose="02040303020102020203" pitchFamily="18" charset="0"/>
              </a:rPr>
              <a:t>are done during the week, with a peak on </a:t>
            </a:r>
            <a:r>
              <a:rPr lang="en-US" b="1" noProof="0" dirty="0">
                <a:solidFill>
                  <a:srgbClr val="8B4513"/>
                </a:solidFill>
                <a:latin typeface="Rockwell Light" panose="02040303020102020203" pitchFamily="18" charset="0"/>
              </a:rPr>
              <a:t>Wednesdays</a:t>
            </a:r>
            <a:r>
              <a:rPr lang="en-US" noProof="0" dirty="0">
                <a:solidFill>
                  <a:srgbClr val="C58008"/>
                </a:solidFill>
                <a:latin typeface="Rockwell Light" panose="02040303020102020203" pitchFamily="18" charset="0"/>
              </a:rPr>
              <a:t>. </a:t>
            </a:r>
            <a:r>
              <a:rPr lang="en-US" noProof="0" dirty="0">
                <a:latin typeface="Rockwell Light" panose="02040303020102020203" pitchFamily="18" charset="0"/>
              </a:rPr>
              <a:t>On weekends sales go down</a:t>
            </a:r>
            <a:r>
              <a:rPr lang="en-US" noProof="0" dirty="0">
                <a:solidFill>
                  <a:srgbClr val="C58008"/>
                </a:solidFill>
                <a:latin typeface="Rockwell Light" panose="02040303020102020203" pitchFamily="18" charset="0"/>
              </a:rPr>
              <a:t>.</a:t>
            </a:r>
          </a:p>
          <a:p>
            <a:r>
              <a:rPr lang="en-US" noProof="0" dirty="0">
                <a:solidFill>
                  <a:srgbClr val="C58008"/>
                </a:solidFill>
                <a:latin typeface="Rockwell Light" panose="02040303020102020203" pitchFamily="18" charset="0"/>
              </a:rPr>
              <a:t>Restocking to prepare for weekend demand </a:t>
            </a:r>
            <a:r>
              <a:rPr lang="en-US" noProof="0" dirty="0">
                <a:latin typeface="Rockwell Light" panose="02040303020102020203" pitchFamily="18" charset="0"/>
              </a:rPr>
              <a:t>and inventory turnover. </a:t>
            </a:r>
          </a:p>
        </p:txBody>
      </p:sp>
      <p:sp>
        <p:nvSpPr>
          <p:cNvPr id="3" name="Title 1">
            <a:extLst>
              <a:ext uri="{FF2B5EF4-FFF2-40B4-BE49-F238E27FC236}">
                <a16:creationId xmlns:a16="http://schemas.microsoft.com/office/drawing/2014/main" id="{0FF18CF4-25F4-C0CB-FABF-8D5E90EFFB0A}"/>
              </a:ext>
            </a:extLst>
          </p:cNvPr>
          <p:cNvSpPr txBox="1">
            <a:spLocks/>
          </p:cNvSpPr>
          <p:nvPr/>
        </p:nvSpPr>
        <p:spPr>
          <a:xfrm>
            <a:off x="527554" y="464634"/>
            <a:ext cx="5635353" cy="932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500" noProof="0">
              <a:latin typeface="Rockwell Light" panose="020F0502020204030204" pitchFamily="18" charset="0"/>
            </a:endParaRPr>
          </a:p>
        </p:txBody>
      </p:sp>
      <p:pic>
        <p:nvPicPr>
          <p:cNvPr id="5" name="Picture 2">
            <a:extLst>
              <a:ext uri="{FF2B5EF4-FFF2-40B4-BE49-F238E27FC236}">
                <a16:creationId xmlns:a16="http://schemas.microsoft.com/office/drawing/2014/main" id="{27201712-6456-156D-D5FB-47E36552856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2BBE474C-C6E1-F6D0-FF9D-505CCAC9C473}"/>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3ECD005-C389-B100-0980-FE303A3C40D6}"/>
              </a:ext>
            </a:extLst>
          </p:cNvPr>
          <p:cNvSpPr txBox="1">
            <a:spLocks/>
          </p:cNvSpPr>
          <p:nvPr/>
        </p:nvSpPr>
        <p:spPr>
          <a:xfrm>
            <a:off x="10433785"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All Time Overview</a:t>
            </a:r>
          </a:p>
        </p:txBody>
      </p:sp>
      <p:pic>
        <p:nvPicPr>
          <p:cNvPr id="13" name="Picture 12">
            <a:extLst>
              <a:ext uri="{FF2B5EF4-FFF2-40B4-BE49-F238E27FC236}">
                <a16:creationId xmlns:a16="http://schemas.microsoft.com/office/drawing/2014/main" id="{B795AC24-6C18-4A36-01F1-2967A290F7BC}"/>
              </a:ext>
            </a:extLst>
          </p:cNvPr>
          <p:cNvPicPr>
            <a:picLocks noChangeAspect="1"/>
          </p:cNvPicPr>
          <p:nvPr/>
        </p:nvPicPr>
        <p:blipFill>
          <a:blip r:embed="rId4"/>
          <a:stretch>
            <a:fillRect/>
          </a:stretch>
        </p:blipFill>
        <p:spPr>
          <a:xfrm>
            <a:off x="3061976" y="2006310"/>
            <a:ext cx="6068047" cy="4344292"/>
          </a:xfrm>
          <a:prstGeom prst="rect">
            <a:avLst/>
          </a:prstGeom>
        </p:spPr>
      </p:pic>
    </p:spTree>
    <p:extLst>
      <p:ext uri="{BB962C8B-B14F-4D97-AF65-F5344CB8AC3E}">
        <p14:creationId xmlns:p14="http://schemas.microsoft.com/office/powerpoint/2010/main" val="17552320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DB342-1988-B824-54D9-3C120AAF0AE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2AA7DFF-EF3D-2023-5ED2-44810E11AE65}"/>
              </a:ext>
            </a:extLst>
          </p:cNvPr>
          <p:cNvSpPr>
            <a:spLocks noGrp="1"/>
          </p:cNvSpPr>
          <p:nvPr>
            <p:ph type="title"/>
          </p:nvPr>
        </p:nvSpPr>
        <p:spPr>
          <a:xfrm>
            <a:off x="536734" y="464634"/>
            <a:ext cx="7627570" cy="932985"/>
          </a:xfrm>
        </p:spPr>
        <p:txBody>
          <a:bodyPr>
            <a:normAutofit/>
          </a:bodyPr>
          <a:lstStyle/>
          <a:p>
            <a:r>
              <a:rPr lang="en-US" sz="3500" noProof="0">
                <a:latin typeface="Rockwell Light"/>
              </a:rPr>
              <a:t>National vs Imported Alcohols </a:t>
            </a:r>
            <a:endParaRPr lang="en-US" sz="3500" noProof="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E73EB492-FD5B-C703-928F-2B4C20E12F00}"/>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7CE1F5A-23AC-D03D-6D48-56C9512E3449}"/>
              </a:ext>
            </a:extLst>
          </p:cNvPr>
          <p:cNvSpPr txBox="1"/>
          <p:nvPr/>
        </p:nvSpPr>
        <p:spPr>
          <a:xfrm>
            <a:off x="527554" y="1493503"/>
            <a:ext cx="11108631" cy="369332"/>
          </a:xfrm>
          <a:prstGeom prst="rect">
            <a:avLst/>
          </a:prstGeom>
          <a:noFill/>
        </p:spPr>
        <p:txBody>
          <a:bodyPr wrap="square" rtlCol="0">
            <a:spAutoFit/>
          </a:bodyPr>
          <a:lstStyle/>
          <a:p>
            <a:r>
              <a:rPr lang="en-US" b="1" noProof="0">
                <a:solidFill>
                  <a:srgbClr val="C58008"/>
                </a:solidFill>
                <a:latin typeface="Rockwell Light" panose="02040303020102020203" pitchFamily="18" charset="0"/>
              </a:rPr>
              <a:t>Imported Alcohols </a:t>
            </a:r>
            <a:r>
              <a:rPr lang="en-US" b="1" noProof="0">
                <a:latin typeface="Rockwell Light" panose="02040303020102020203" pitchFamily="18" charset="0"/>
              </a:rPr>
              <a:t>outperform</a:t>
            </a:r>
            <a:r>
              <a:rPr lang="en-US" noProof="0">
                <a:latin typeface="Rockwell Light" panose="02040303020102020203" pitchFamily="18" charset="0"/>
              </a:rPr>
              <a:t> the sales in revenue and volume compared to American alcohols</a:t>
            </a:r>
          </a:p>
        </p:txBody>
      </p:sp>
      <p:pic>
        <p:nvPicPr>
          <p:cNvPr id="2" name="Picture 2">
            <a:extLst>
              <a:ext uri="{FF2B5EF4-FFF2-40B4-BE49-F238E27FC236}">
                <a16:creationId xmlns:a16="http://schemas.microsoft.com/office/drawing/2014/main" id="{81597E50-4987-9763-86A9-69F21B9E46A6}"/>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2DCFBEB-6B45-FB79-EFEC-790FFCC0967A}"/>
              </a:ext>
            </a:extLst>
          </p:cNvPr>
          <p:cNvPicPr>
            <a:picLocks noChangeAspect="1"/>
          </p:cNvPicPr>
          <p:nvPr/>
        </p:nvPicPr>
        <p:blipFill>
          <a:blip r:embed="rId5"/>
          <a:srcRect t="14670"/>
          <a:stretch/>
        </p:blipFill>
        <p:spPr>
          <a:xfrm>
            <a:off x="269855" y="3525361"/>
            <a:ext cx="5628025" cy="2452300"/>
          </a:xfrm>
          <a:prstGeom prst="rect">
            <a:avLst/>
          </a:prstGeom>
        </p:spPr>
      </p:pic>
      <p:pic>
        <p:nvPicPr>
          <p:cNvPr id="13" name="Picture 12">
            <a:extLst>
              <a:ext uri="{FF2B5EF4-FFF2-40B4-BE49-F238E27FC236}">
                <a16:creationId xmlns:a16="http://schemas.microsoft.com/office/drawing/2014/main" id="{A302A574-EBEE-877C-D368-74DA89C65EE6}"/>
              </a:ext>
            </a:extLst>
          </p:cNvPr>
          <p:cNvPicPr>
            <a:picLocks noChangeAspect="1"/>
          </p:cNvPicPr>
          <p:nvPr/>
        </p:nvPicPr>
        <p:blipFill>
          <a:blip r:embed="rId6"/>
          <a:srcRect t="14642"/>
          <a:stretch/>
        </p:blipFill>
        <p:spPr>
          <a:xfrm>
            <a:off x="6096000" y="3525361"/>
            <a:ext cx="5880989" cy="2347493"/>
          </a:xfrm>
          <a:prstGeom prst="rect">
            <a:avLst/>
          </a:prstGeom>
        </p:spPr>
      </p:pic>
      <p:sp>
        <p:nvSpPr>
          <p:cNvPr id="5" name="Title 1">
            <a:extLst>
              <a:ext uri="{FF2B5EF4-FFF2-40B4-BE49-F238E27FC236}">
                <a16:creationId xmlns:a16="http://schemas.microsoft.com/office/drawing/2014/main" id="{70947A4C-F837-F58E-077B-839628363BFD}"/>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dirty="0">
                <a:solidFill>
                  <a:schemeClr val="bg2">
                    <a:lumMod val="75000"/>
                  </a:schemeClr>
                </a:solidFill>
                <a:latin typeface="Rockwell Light" panose="02040303020102020203" pitchFamily="18" charset="0"/>
              </a:rPr>
              <a:t>All Time Overview </a:t>
            </a:r>
          </a:p>
        </p:txBody>
      </p:sp>
      <p:sp>
        <p:nvSpPr>
          <p:cNvPr id="6" name="TextBox 5">
            <a:extLst>
              <a:ext uri="{FF2B5EF4-FFF2-40B4-BE49-F238E27FC236}">
                <a16:creationId xmlns:a16="http://schemas.microsoft.com/office/drawing/2014/main" id="{94D85FCE-C51B-767C-CF5F-D2E7A9DCD479}"/>
              </a:ext>
            </a:extLst>
          </p:cNvPr>
          <p:cNvSpPr txBox="1"/>
          <p:nvPr/>
        </p:nvSpPr>
        <p:spPr>
          <a:xfrm>
            <a:off x="2312185" y="2532869"/>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7" name="TextBox 6">
            <a:extLst>
              <a:ext uri="{FF2B5EF4-FFF2-40B4-BE49-F238E27FC236}">
                <a16:creationId xmlns:a16="http://schemas.microsoft.com/office/drawing/2014/main" id="{725551AB-EB6E-CB1E-D2E4-3B03A3201D8D}"/>
              </a:ext>
            </a:extLst>
          </p:cNvPr>
          <p:cNvSpPr txBox="1"/>
          <p:nvPr/>
        </p:nvSpPr>
        <p:spPr>
          <a:xfrm>
            <a:off x="8015657" y="2532869"/>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endParaRPr lang="en-US" noProof="0">
              <a:solidFill>
                <a:srgbClr val="C58008"/>
              </a:solidFill>
              <a:latin typeface="Rockwell Light" panose="02040303020102020203" pitchFamily="18" charset="0"/>
            </a:endParaRPr>
          </a:p>
        </p:txBody>
      </p:sp>
      <p:sp>
        <p:nvSpPr>
          <p:cNvPr id="9" name="TextBox 8">
            <a:extLst>
              <a:ext uri="{FF2B5EF4-FFF2-40B4-BE49-F238E27FC236}">
                <a16:creationId xmlns:a16="http://schemas.microsoft.com/office/drawing/2014/main" id="{3F61467A-D2E7-7459-91F3-8D74A3F1E673}"/>
              </a:ext>
            </a:extLst>
          </p:cNvPr>
          <p:cNvSpPr txBox="1"/>
          <p:nvPr/>
        </p:nvSpPr>
        <p:spPr>
          <a:xfrm>
            <a:off x="8309555" y="3429000"/>
            <a:ext cx="1755648" cy="369332"/>
          </a:xfrm>
          <a:prstGeom prst="rect">
            <a:avLst/>
          </a:prstGeom>
          <a:noFill/>
        </p:spPr>
        <p:txBody>
          <a:bodyPr wrap="square" rtlCol="0">
            <a:spAutoFit/>
          </a:bodyPr>
          <a:lstStyle/>
          <a:p>
            <a:pPr algn="ctr"/>
            <a:r>
              <a:rPr lang="en-US" noProof="0">
                <a:solidFill>
                  <a:srgbClr val="B08D72"/>
                </a:solidFill>
                <a:latin typeface="Rockwell" panose="02060603020205020403" pitchFamily="18" charset="0"/>
              </a:rPr>
              <a:t>Imported</a:t>
            </a:r>
          </a:p>
        </p:txBody>
      </p:sp>
      <p:sp>
        <p:nvSpPr>
          <p:cNvPr id="12" name="TextBox 11">
            <a:extLst>
              <a:ext uri="{FF2B5EF4-FFF2-40B4-BE49-F238E27FC236}">
                <a16:creationId xmlns:a16="http://schemas.microsoft.com/office/drawing/2014/main" id="{7CCD65EA-B426-08C0-28E2-3BFF973A134E}"/>
              </a:ext>
            </a:extLst>
          </p:cNvPr>
          <p:cNvSpPr txBox="1"/>
          <p:nvPr/>
        </p:nvSpPr>
        <p:spPr>
          <a:xfrm>
            <a:off x="4463190" y="5846069"/>
            <a:ext cx="1755648" cy="369332"/>
          </a:xfrm>
          <a:prstGeom prst="rect">
            <a:avLst/>
          </a:prstGeom>
          <a:noFill/>
        </p:spPr>
        <p:txBody>
          <a:bodyPr wrap="square" rtlCol="0">
            <a:spAutoFit/>
          </a:bodyPr>
          <a:lstStyle/>
          <a:p>
            <a:pPr algn="ctr"/>
            <a:r>
              <a:rPr lang="en-US" noProof="0">
                <a:solidFill>
                  <a:srgbClr val="362B2B"/>
                </a:solidFill>
                <a:latin typeface="Rockwell" panose="02060603020205020403" pitchFamily="18" charset="0"/>
              </a:rPr>
              <a:t>National</a:t>
            </a:r>
          </a:p>
        </p:txBody>
      </p:sp>
      <p:cxnSp>
        <p:nvCxnSpPr>
          <p:cNvPr id="10" name="Straight Connector 9">
            <a:extLst>
              <a:ext uri="{FF2B5EF4-FFF2-40B4-BE49-F238E27FC236}">
                <a16:creationId xmlns:a16="http://schemas.microsoft.com/office/drawing/2014/main" id="{43515F14-EBDF-E567-A1CF-663416EDD8A5}"/>
              </a:ext>
            </a:extLst>
          </p:cNvPr>
          <p:cNvCxnSpPr>
            <a:cxnSpLocks/>
          </p:cNvCxnSpPr>
          <p:nvPr/>
        </p:nvCxnSpPr>
        <p:spPr>
          <a:xfrm flipV="1">
            <a:off x="8290512" y="3757744"/>
            <a:ext cx="301037" cy="252590"/>
          </a:xfrm>
          <a:prstGeom prst="line">
            <a:avLst/>
          </a:prstGeom>
          <a:ln>
            <a:solidFill>
              <a:srgbClr val="B08D72"/>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7C741E38-9120-A78F-343B-BC1829646B2B}"/>
              </a:ext>
            </a:extLst>
          </p:cNvPr>
          <p:cNvSpPr/>
          <p:nvPr/>
        </p:nvSpPr>
        <p:spPr>
          <a:xfrm>
            <a:off x="8572505" y="3710170"/>
            <a:ext cx="72876" cy="77508"/>
          </a:xfrm>
          <a:prstGeom prst="ellipse">
            <a:avLst/>
          </a:prstGeom>
          <a:solidFill>
            <a:srgbClr val="B08D72"/>
          </a:solidFill>
          <a:ln>
            <a:solidFill>
              <a:srgbClr val="B08D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7" name="Straight Connector 16">
            <a:extLst>
              <a:ext uri="{FF2B5EF4-FFF2-40B4-BE49-F238E27FC236}">
                <a16:creationId xmlns:a16="http://schemas.microsoft.com/office/drawing/2014/main" id="{D852B827-EBD3-B2C7-1CEE-4F944D3ED615}"/>
              </a:ext>
            </a:extLst>
          </p:cNvPr>
          <p:cNvCxnSpPr>
            <a:cxnSpLocks/>
          </p:cNvCxnSpPr>
          <p:nvPr/>
        </p:nvCxnSpPr>
        <p:spPr>
          <a:xfrm>
            <a:off x="4779034" y="5624423"/>
            <a:ext cx="508148" cy="226943"/>
          </a:xfrm>
          <a:prstGeom prst="line">
            <a:avLst/>
          </a:prstGeom>
          <a:ln>
            <a:solidFill>
              <a:srgbClr val="362B2B"/>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9547910A-04D0-500D-7FF1-74869E01C5E7}"/>
              </a:ext>
            </a:extLst>
          </p:cNvPr>
          <p:cNvSpPr/>
          <p:nvPr/>
        </p:nvSpPr>
        <p:spPr>
          <a:xfrm>
            <a:off x="5250744" y="5807315"/>
            <a:ext cx="72876" cy="77508"/>
          </a:xfrm>
          <a:prstGeom prst="ellipse">
            <a:avLst/>
          </a:prstGeom>
          <a:solidFill>
            <a:srgbClr val="362B2B"/>
          </a:solidFill>
          <a:ln>
            <a:solidFill>
              <a:srgbClr val="362B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109065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D72681-C4CE-6100-BB65-DF1931FCA7C9}"/>
              </a:ext>
            </a:extLst>
          </p:cNvPr>
          <p:cNvSpPr>
            <a:spLocks noGrp="1"/>
          </p:cNvSpPr>
          <p:nvPr>
            <p:ph type="title"/>
          </p:nvPr>
        </p:nvSpPr>
        <p:spPr>
          <a:xfrm>
            <a:off x="536734" y="464634"/>
            <a:ext cx="6943566" cy="932985"/>
          </a:xfrm>
        </p:spPr>
        <p:txBody>
          <a:bodyPr>
            <a:normAutofit/>
          </a:bodyPr>
          <a:lstStyle/>
          <a:p>
            <a:r>
              <a:rPr lang="en-US" sz="3500" noProof="0">
                <a:latin typeface="Rockwell Light"/>
              </a:rPr>
              <a:t>Most sold &amp; consumed alcohols</a:t>
            </a:r>
            <a:endParaRPr lang="en-US" sz="3500" b="1" noProof="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29889F6B-94C5-7340-7854-C83C5EB09706}"/>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855C744-6267-21FD-F219-A5A16D2AB988}"/>
              </a:ext>
            </a:extLst>
          </p:cNvPr>
          <p:cNvSpPr txBox="1"/>
          <p:nvPr/>
        </p:nvSpPr>
        <p:spPr>
          <a:xfrm>
            <a:off x="527554" y="1397619"/>
            <a:ext cx="11108631" cy="646331"/>
          </a:xfrm>
          <a:prstGeom prst="rect">
            <a:avLst/>
          </a:prstGeom>
          <a:noFill/>
        </p:spPr>
        <p:txBody>
          <a:bodyPr wrap="square" lIns="91440" tIns="45720" rIns="91440" bIns="45720" rtlCol="0" anchor="t">
            <a:spAutoFit/>
          </a:bodyPr>
          <a:lstStyle/>
          <a:p>
            <a:r>
              <a:rPr lang="en-US" b="1" noProof="0">
                <a:solidFill>
                  <a:srgbClr val="C58008"/>
                </a:solidFill>
                <a:latin typeface="Rockwell Light"/>
              </a:rPr>
              <a:t>Whiskey's sales have historically outperformed other alcohol sales, </a:t>
            </a:r>
            <a:r>
              <a:rPr lang="en-US" noProof="0">
                <a:latin typeface="Rockwell Light"/>
              </a:rPr>
              <a:t>however volume-wise Vodka's sales and Whiskey's have been tight, just slightly higher for whiskey</a:t>
            </a:r>
          </a:p>
        </p:txBody>
      </p:sp>
      <p:pic>
        <p:nvPicPr>
          <p:cNvPr id="2" name="Picture 2">
            <a:extLst>
              <a:ext uri="{FF2B5EF4-FFF2-40B4-BE49-F238E27FC236}">
                <a16:creationId xmlns:a16="http://schemas.microsoft.com/office/drawing/2014/main" id="{CFFEE6AC-6E3A-CA15-95FC-2B7E41735CFF}"/>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B14BE3F-2F46-CC71-B4C8-653F5C2FEC1C}"/>
              </a:ext>
            </a:extLst>
          </p:cNvPr>
          <p:cNvPicPr>
            <a:picLocks noChangeAspect="1"/>
          </p:cNvPicPr>
          <p:nvPr/>
        </p:nvPicPr>
        <p:blipFill>
          <a:blip r:embed="rId6"/>
          <a:srcRect t="9545"/>
          <a:stretch/>
        </p:blipFill>
        <p:spPr>
          <a:xfrm>
            <a:off x="6306951" y="3043326"/>
            <a:ext cx="5468113" cy="2585123"/>
          </a:xfrm>
          <a:prstGeom prst="rect">
            <a:avLst/>
          </a:prstGeom>
        </p:spPr>
      </p:pic>
      <p:pic>
        <p:nvPicPr>
          <p:cNvPr id="12" name="Picture 11">
            <a:extLst>
              <a:ext uri="{FF2B5EF4-FFF2-40B4-BE49-F238E27FC236}">
                <a16:creationId xmlns:a16="http://schemas.microsoft.com/office/drawing/2014/main" id="{479050B4-55D9-20EA-C2D9-E4F7AFF1B902}"/>
              </a:ext>
            </a:extLst>
          </p:cNvPr>
          <p:cNvPicPr>
            <a:picLocks noChangeAspect="1"/>
          </p:cNvPicPr>
          <p:nvPr/>
        </p:nvPicPr>
        <p:blipFill>
          <a:blip r:embed="rId7"/>
          <a:srcRect t="8782" b="-1"/>
          <a:stretch/>
        </p:blipFill>
        <p:spPr>
          <a:xfrm>
            <a:off x="416936" y="2997737"/>
            <a:ext cx="5572903" cy="2493981"/>
          </a:xfrm>
          <a:prstGeom prst="rect">
            <a:avLst/>
          </a:prstGeom>
        </p:spPr>
      </p:pic>
      <p:sp>
        <p:nvSpPr>
          <p:cNvPr id="13" name="TextBox 12">
            <a:extLst>
              <a:ext uri="{FF2B5EF4-FFF2-40B4-BE49-F238E27FC236}">
                <a16:creationId xmlns:a16="http://schemas.microsoft.com/office/drawing/2014/main" id="{49D66032-9CE1-D823-1BF8-120A88D1D89B}"/>
              </a:ext>
            </a:extLst>
          </p:cNvPr>
          <p:cNvSpPr txBox="1"/>
          <p:nvPr/>
        </p:nvSpPr>
        <p:spPr>
          <a:xfrm>
            <a:off x="5078569" y="3246361"/>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$726k M</a:t>
            </a:r>
          </a:p>
        </p:txBody>
      </p:sp>
      <p:sp>
        <p:nvSpPr>
          <p:cNvPr id="16" name="TextBox 15">
            <a:extLst>
              <a:ext uri="{FF2B5EF4-FFF2-40B4-BE49-F238E27FC236}">
                <a16:creationId xmlns:a16="http://schemas.microsoft.com/office/drawing/2014/main" id="{EE02B8BF-7EBD-A232-2A74-FEB9E8EEDE29}"/>
              </a:ext>
            </a:extLst>
          </p:cNvPr>
          <p:cNvSpPr txBox="1"/>
          <p:nvPr/>
        </p:nvSpPr>
        <p:spPr>
          <a:xfrm>
            <a:off x="5061308" y="4092041"/>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$408K M</a:t>
            </a:r>
          </a:p>
        </p:txBody>
      </p:sp>
      <p:sp>
        <p:nvSpPr>
          <p:cNvPr id="17" name="TextBox 16">
            <a:extLst>
              <a:ext uri="{FF2B5EF4-FFF2-40B4-BE49-F238E27FC236}">
                <a16:creationId xmlns:a16="http://schemas.microsoft.com/office/drawing/2014/main" id="{ACA27BB3-6A86-DA4F-3C23-0BDC008C61EA}"/>
              </a:ext>
            </a:extLst>
          </p:cNvPr>
          <p:cNvSpPr txBox="1"/>
          <p:nvPr/>
        </p:nvSpPr>
        <p:spPr>
          <a:xfrm>
            <a:off x="10270114" y="3423179"/>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86 M</a:t>
            </a:r>
          </a:p>
        </p:txBody>
      </p:sp>
      <p:sp>
        <p:nvSpPr>
          <p:cNvPr id="18" name="TextBox 17">
            <a:extLst>
              <a:ext uri="{FF2B5EF4-FFF2-40B4-BE49-F238E27FC236}">
                <a16:creationId xmlns:a16="http://schemas.microsoft.com/office/drawing/2014/main" id="{0248F2DA-D4DE-CA54-40E5-9CD801DB44A6}"/>
              </a:ext>
            </a:extLst>
          </p:cNvPr>
          <p:cNvSpPr txBox="1"/>
          <p:nvPr/>
        </p:nvSpPr>
        <p:spPr>
          <a:xfrm>
            <a:off x="10270114" y="3043326"/>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91 M</a:t>
            </a:r>
          </a:p>
        </p:txBody>
      </p:sp>
      <p:sp>
        <p:nvSpPr>
          <p:cNvPr id="5" name="Title 1">
            <a:extLst>
              <a:ext uri="{FF2B5EF4-FFF2-40B4-BE49-F238E27FC236}">
                <a16:creationId xmlns:a16="http://schemas.microsoft.com/office/drawing/2014/main" id="{A725F296-45D5-F178-F576-71A0D55B552D}"/>
              </a:ext>
            </a:extLst>
          </p:cNvPr>
          <p:cNvSpPr txBox="1">
            <a:spLocks/>
          </p:cNvSpPr>
          <p:nvPr/>
        </p:nvSpPr>
        <p:spPr>
          <a:xfrm>
            <a:off x="10433785"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All Time Overview</a:t>
            </a:r>
          </a:p>
        </p:txBody>
      </p:sp>
      <p:sp>
        <p:nvSpPr>
          <p:cNvPr id="6" name="TextBox 5">
            <a:extLst>
              <a:ext uri="{FF2B5EF4-FFF2-40B4-BE49-F238E27FC236}">
                <a16:creationId xmlns:a16="http://schemas.microsoft.com/office/drawing/2014/main" id="{E30993EB-3EDB-46A6-CD65-1F5575BA6B4F}"/>
              </a:ext>
            </a:extLst>
          </p:cNvPr>
          <p:cNvSpPr txBox="1"/>
          <p:nvPr/>
        </p:nvSpPr>
        <p:spPr>
          <a:xfrm>
            <a:off x="2312185" y="2420727"/>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7" name="TextBox 6">
            <a:extLst>
              <a:ext uri="{FF2B5EF4-FFF2-40B4-BE49-F238E27FC236}">
                <a16:creationId xmlns:a16="http://schemas.microsoft.com/office/drawing/2014/main" id="{3B5AE8E3-37ED-141B-E598-0CDFD73C2EF2}"/>
              </a:ext>
            </a:extLst>
          </p:cNvPr>
          <p:cNvSpPr txBox="1"/>
          <p:nvPr/>
        </p:nvSpPr>
        <p:spPr>
          <a:xfrm>
            <a:off x="8015657" y="2420727"/>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32619892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0B678-F8F7-81B4-5328-DCF1A4F3BEE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D4701F6-DB6B-5062-FDBF-87F446E198D6}"/>
              </a:ext>
            </a:extLst>
          </p:cNvPr>
          <p:cNvSpPr>
            <a:spLocks noGrp="1"/>
          </p:cNvSpPr>
          <p:nvPr>
            <p:ph type="title"/>
          </p:nvPr>
        </p:nvSpPr>
        <p:spPr>
          <a:xfrm>
            <a:off x="536734" y="464634"/>
            <a:ext cx="7019766" cy="932985"/>
          </a:xfrm>
        </p:spPr>
        <p:txBody>
          <a:bodyPr>
            <a:normAutofit/>
          </a:bodyPr>
          <a:lstStyle/>
          <a:p>
            <a:r>
              <a:rPr lang="en-US" sz="3500" noProof="0" dirty="0">
                <a:latin typeface="Rockwell Light"/>
              </a:rPr>
              <a:t>Top seller categories</a:t>
            </a:r>
            <a:endParaRPr lang="en-US" sz="3500" noProof="0" dirty="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D7F11690-DE2D-7CC2-8857-84BB294F6A7B}"/>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3157915-046B-F196-349D-2486F4D0835E}"/>
              </a:ext>
            </a:extLst>
          </p:cNvPr>
          <p:cNvSpPr txBox="1"/>
          <p:nvPr/>
        </p:nvSpPr>
        <p:spPr>
          <a:xfrm>
            <a:off x="527554" y="1397619"/>
            <a:ext cx="11270746" cy="923330"/>
          </a:xfrm>
          <a:prstGeom prst="rect">
            <a:avLst/>
          </a:prstGeom>
          <a:noFill/>
        </p:spPr>
        <p:txBody>
          <a:bodyPr wrap="square" rtlCol="0">
            <a:spAutoFit/>
          </a:bodyPr>
          <a:lstStyle/>
          <a:p>
            <a:r>
              <a:rPr lang="en-US" noProof="0">
                <a:latin typeface="Rockwell Light" panose="02040303020102020203" pitchFamily="18" charset="0"/>
              </a:rPr>
              <a:t>In terms of Sales’ Revenue ($), </a:t>
            </a:r>
            <a:r>
              <a:rPr lang="en-US" b="1" noProof="0">
                <a:solidFill>
                  <a:srgbClr val="C58008"/>
                </a:solidFill>
                <a:latin typeface="Rockwell Light" panose="02040303020102020203" pitchFamily="18" charset="0"/>
              </a:rPr>
              <a:t>Canadian whiskies is the top-selling category </a:t>
            </a:r>
            <a:r>
              <a:rPr lang="en-US" noProof="0">
                <a:latin typeface="Rockwell Light" panose="02040303020102020203" pitchFamily="18" charset="0"/>
              </a:rPr>
              <a:t>all-time, with a slight downward trend in the last 4 years. However, </a:t>
            </a:r>
            <a:r>
              <a:rPr lang="en-US" b="1" noProof="0">
                <a:solidFill>
                  <a:srgbClr val="C58008"/>
                </a:solidFill>
                <a:latin typeface="Rockwell Light" panose="02040303020102020203" pitchFamily="18" charset="0"/>
              </a:rPr>
              <a:t>American Vodkas have outperformed </a:t>
            </a:r>
            <a:r>
              <a:rPr lang="en-US" noProof="0">
                <a:latin typeface="Rockwell Light" panose="02040303020102020203" pitchFamily="18" charset="0"/>
              </a:rPr>
              <a:t>Canadian Whiskies in terms of sales volume (L).  </a:t>
            </a:r>
          </a:p>
        </p:txBody>
      </p:sp>
      <p:pic>
        <p:nvPicPr>
          <p:cNvPr id="2" name="Picture 2">
            <a:extLst>
              <a:ext uri="{FF2B5EF4-FFF2-40B4-BE49-F238E27FC236}">
                <a16:creationId xmlns:a16="http://schemas.microsoft.com/office/drawing/2014/main" id="{481702EF-9278-2C73-62E9-AE3CEF1C591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A4061BF-2392-0EFA-3FEE-F17506490811}"/>
              </a:ext>
            </a:extLst>
          </p:cNvPr>
          <p:cNvPicPr>
            <a:picLocks noChangeAspect="1"/>
          </p:cNvPicPr>
          <p:nvPr/>
        </p:nvPicPr>
        <p:blipFill>
          <a:blip r:embed="rId6"/>
          <a:srcRect t="15869"/>
          <a:stretch/>
        </p:blipFill>
        <p:spPr>
          <a:xfrm>
            <a:off x="527554" y="3048000"/>
            <a:ext cx="5420481" cy="2412381"/>
          </a:xfrm>
          <a:prstGeom prst="rect">
            <a:avLst/>
          </a:prstGeom>
        </p:spPr>
      </p:pic>
      <p:pic>
        <p:nvPicPr>
          <p:cNvPr id="9" name="Picture 8">
            <a:extLst>
              <a:ext uri="{FF2B5EF4-FFF2-40B4-BE49-F238E27FC236}">
                <a16:creationId xmlns:a16="http://schemas.microsoft.com/office/drawing/2014/main" id="{7997B495-ADBA-A795-224C-EF180185E5E6}"/>
              </a:ext>
            </a:extLst>
          </p:cNvPr>
          <p:cNvPicPr>
            <a:picLocks noChangeAspect="1"/>
          </p:cNvPicPr>
          <p:nvPr/>
        </p:nvPicPr>
        <p:blipFill>
          <a:blip r:embed="rId7"/>
          <a:srcRect t="14693"/>
          <a:stretch/>
        </p:blipFill>
        <p:spPr>
          <a:xfrm>
            <a:off x="6263017" y="3111809"/>
            <a:ext cx="5401429" cy="2210439"/>
          </a:xfrm>
          <a:prstGeom prst="rect">
            <a:avLst/>
          </a:prstGeom>
        </p:spPr>
      </p:pic>
      <p:cxnSp>
        <p:nvCxnSpPr>
          <p:cNvPr id="12" name="Straight Arrow Connector 11">
            <a:extLst>
              <a:ext uri="{FF2B5EF4-FFF2-40B4-BE49-F238E27FC236}">
                <a16:creationId xmlns:a16="http://schemas.microsoft.com/office/drawing/2014/main" id="{0DCBC93A-A55D-ECDA-E1FD-A2D0015DCE5C}"/>
              </a:ext>
            </a:extLst>
          </p:cNvPr>
          <p:cNvCxnSpPr/>
          <p:nvPr/>
        </p:nvCxnSpPr>
        <p:spPr>
          <a:xfrm>
            <a:off x="3911600" y="3048000"/>
            <a:ext cx="812800" cy="279400"/>
          </a:xfrm>
          <a:prstGeom prst="straightConnector1">
            <a:avLst/>
          </a:prstGeom>
          <a:ln>
            <a:solidFill>
              <a:srgbClr val="FF0000"/>
            </a:solidFill>
            <a:prstDash val="dashDot"/>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203F5F0-C253-5145-4520-F04CD30F1058}"/>
              </a:ext>
            </a:extLst>
          </p:cNvPr>
          <p:cNvSpPr txBox="1"/>
          <p:nvPr/>
        </p:nvSpPr>
        <p:spPr>
          <a:xfrm>
            <a:off x="1350845" y="5898088"/>
            <a:ext cx="9824344" cy="369332"/>
          </a:xfrm>
          <a:prstGeom prst="rect">
            <a:avLst/>
          </a:prstGeom>
          <a:noFill/>
        </p:spPr>
        <p:txBody>
          <a:bodyPr wrap="square" rtlCol="0">
            <a:spAutoFit/>
          </a:bodyPr>
          <a:lstStyle/>
          <a:p>
            <a:r>
              <a:rPr lang="en-US" noProof="0">
                <a:solidFill>
                  <a:srgbClr val="252423"/>
                </a:solidFill>
                <a:latin typeface="Rockwell Light" panose="02040303020102020203" pitchFamily="18" charset="0"/>
              </a:rPr>
              <a:t>30M More Liters of American Vodkas were sold in 2024, compared to Canadian whiskies. </a:t>
            </a:r>
            <a:endParaRPr lang="en-US" noProof="0">
              <a:latin typeface="Rockwell Light" panose="02040303020102020203" pitchFamily="18" charset="0"/>
            </a:endParaRPr>
          </a:p>
        </p:txBody>
      </p:sp>
      <p:sp>
        <p:nvSpPr>
          <p:cNvPr id="20" name="TextBox 19">
            <a:extLst>
              <a:ext uri="{FF2B5EF4-FFF2-40B4-BE49-F238E27FC236}">
                <a16:creationId xmlns:a16="http://schemas.microsoft.com/office/drawing/2014/main" id="{E86CAA6D-7B44-018F-167E-E18F8CAB13E6}"/>
              </a:ext>
            </a:extLst>
          </p:cNvPr>
          <p:cNvSpPr txBox="1"/>
          <p:nvPr/>
        </p:nvSpPr>
        <p:spPr>
          <a:xfrm>
            <a:off x="10513949" y="3353460"/>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64M</a:t>
            </a:r>
          </a:p>
        </p:txBody>
      </p:sp>
      <p:sp>
        <p:nvSpPr>
          <p:cNvPr id="21" name="TextBox 20">
            <a:extLst>
              <a:ext uri="{FF2B5EF4-FFF2-40B4-BE49-F238E27FC236}">
                <a16:creationId xmlns:a16="http://schemas.microsoft.com/office/drawing/2014/main" id="{A2E2B159-81B9-DEB2-A74F-513A175B2A24}"/>
              </a:ext>
            </a:extLst>
          </p:cNvPr>
          <p:cNvSpPr txBox="1"/>
          <p:nvPr/>
        </p:nvSpPr>
        <p:spPr>
          <a:xfrm>
            <a:off x="10513949" y="4409926"/>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34M</a:t>
            </a:r>
          </a:p>
        </p:txBody>
      </p:sp>
      <p:cxnSp>
        <p:nvCxnSpPr>
          <p:cNvPr id="23" name="Straight Arrow Connector 22">
            <a:extLst>
              <a:ext uri="{FF2B5EF4-FFF2-40B4-BE49-F238E27FC236}">
                <a16:creationId xmlns:a16="http://schemas.microsoft.com/office/drawing/2014/main" id="{DFBCC460-D2E3-934D-78EB-0FF8DE013EB5}"/>
              </a:ext>
            </a:extLst>
          </p:cNvPr>
          <p:cNvCxnSpPr/>
          <p:nvPr/>
        </p:nvCxnSpPr>
        <p:spPr>
          <a:xfrm flipV="1">
            <a:off x="8510016" y="3353460"/>
            <a:ext cx="1743456" cy="426060"/>
          </a:xfrm>
          <a:prstGeom prst="straightConnector1">
            <a:avLst/>
          </a:prstGeom>
          <a:ln>
            <a:solidFill>
              <a:srgbClr val="C58008"/>
            </a:solidFill>
            <a:tailEnd type="triangle"/>
          </a:ln>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FB513DE7-5D68-966E-9A79-F3306C33A7DE}"/>
              </a:ext>
            </a:extLst>
          </p:cNvPr>
          <p:cNvSpPr txBox="1">
            <a:spLocks/>
          </p:cNvSpPr>
          <p:nvPr/>
        </p:nvSpPr>
        <p:spPr>
          <a:xfrm>
            <a:off x="10433785"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All Time Overview</a:t>
            </a:r>
          </a:p>
        </p:txBody>
      </p:sp>
      <p:sp>
        <p:nvSpPr>
          <p:cNvPr id="7" name="TextBox 6">
            <a:extLst>
              <a:ext uri="{FF2B5EF4-FFF2-40B4-BE49-F238E27FC236}">
                <a16:creationId xmlns:a16="http://schemas.microsoft.com/office/drawing/2014/main" id="{9880BD65-2540-BC01-3BF1-583BE0DBF46A}"/>
              </a:ext>
            </a:extLst>
          </p:cNvPr>
          <p:cNvSpPr txBox="1"/>
          <p:nvPr/>
        </p:nvSpPr>
        <p:spPr>
          <a:xfrm>
            <a:off x="2312185" y="2420727"/>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10" name="TextBox 9">
            <a:extLst>
              <a:ext uri="{FF2B5EF4-FFF2-40B4-BE49-F238E27FC236}">
                <a16:creationId xmlns:a16="http://schemas.microsoft.com/office/drawing/2014/main" id="{9A0AEC48-1ED1-F49F-A4E8-EEDAC8CCE023}"/>
              </a:ext>
            </a:extLst>
          </p:cNvPr>
          <p:cNvSpPr txBox="1"/>
          <p:nvPr/>
        </p:nvSpPr>
        <p:spPr>
          <a:xfrm>
            <a:off x="8015657" y="2420727"/>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18338534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B1A74-428E-7787-EE48-27837302877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5F2163C-3B2C-6AA5-43D3-AC5C15994317}"/>
              </a:ext>
            </a:extLst>
          </p:cNvPr>
          <p:cNvSpPr>
            <a:spLocks noGrp="1"/>
          </p:cNvSpPr>
          <p:nvPr>
            <p:ph type="title"/>
          </p:nvPr>
        </p:nvSpPr>
        <p:spPr>
          <a:xfrm>
            <a:off x="536734" y="464634"/>
            <a:ext cx="7019766" cy="932985"/>
          </a:xfrm>
        </p:spPr>
        <p:txBody>
          <a:bodyPr>
            <a:normAutofit/>
          </a:bodyPr>
          <a:lstStyle/>
          <a:p>
            <a:r>
              <a:rPr lang="en-US" sz="3500" b="1" noProof="0">
                <a:latin typeface="Rockwell Light"/>
              </a:rPr>
              <a:t>Top 3 Items</a:t>
            </a:r>
            <a:endParaRPr lang="en-US" sz="3500" b="1" noProof="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EC8503F5-A0BD-1F22-A193-95D92B4723AA}"/>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AC50F46-8AF9-A0E5-1E55-2192798244FF}"/>
              </a:ext>
            </a:extLst>
          </p:cNvPr>
          <p:cNvSpPr txBox="1"/>
          <p:nvPr/>
        </p:nvSpPr>
        <p:spPr>
          <a:xfrm>
            <a:off x="527554" y="1397619"/>
            <a:ext cx="11270746" cy="646331"/>
          </a:xfrm>
          <a:prstGeom prst="rect">
            <a:avLst/>
          </a:prstGeom>
          <a:noFill/>
        </p:spPr>
        <p:txBody>
          <a:bodyPr wrap="square" rtlCol="0">
            <a:spAutoFit/>
          </a:bodyPr>
          <a:lstStyle/>
          <a:p>
            <a:r>
              <a:rPr lang="en-US" noProof="0">
                <a:latin typeface="Rockwell Light" panose="02040303020102020203" pitchFamily="18" charset="0"/>
              </a:rPr>
              <a:t>In terms of consumer preference, </a:t>
            </a:r>
            <a:r>
              <a:rPr lang="en-US" b="1" noProof="0">
                <a:solidFill>
                  <a:srgbClr val="C58008"/>
                </a:solidFill>
                <a:latin typeface="Rockwell Light" panose="02040303020102020203" pitchFamily="18" charset="0"/>
              </a:rPr>
              <a:t>Tito’s Handmade Vodka is the top choice </a:t>
            </a:r>
            <a:r>
              <a:rPr lang="en-US" noProof="0">
                <a:latin typeface="Rockwell Light" panose="02040303020102020203" pitchFamily="18" charset="0"/>
              </a:rPr>
              <a:t>all-time, with trend going upwards, while its historical competitors are slowly decaying. </a:t>
            </a:r>
          </a:p>
        </p:txBody>
      </p:sp>
      <p:pic>
        <p:nvPicPr>
          <p:cNvPr id="2" name="Picture 2">
            <a:extLst>
              <a:ext uri="{FF2B5EF4-FFF2-40B4-BE49-F238E27FC236}">
                <a16:creationId xmlns:a16="http://schemas.microsoft.com/office/drawing/2014/main" id="{795EBF04-0873-F6E2-EAC1-0F5EEB58A49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8A07248-B6AD-1BA3-0CD7-8A48A5AD6F6F}"/>
              </a:ext>
            </a:extLst>
          </p:cNvPr>
          <p:cNvSpPr txBox="1"/>
          <p:nvPr/>
        </p:nvSpPr>
        <p:spPr>
          <a:xfrm>
            <a:off x="1183827" y="5747035"/>
            <a:ext cx="9824344" cy="369332"/>
          </a:xfrm>
          <a:prstGeom prst="rect">
            <a:avLst/>
          </a:prstGeom>
          <a:noFill/>
        </p:spPr>
        <p:txBody>
          <a:bodyPr wrap="square" rtlCol="0">
            <a:spAutoFit/>
          </a:bodyPr>
          <a:lstStyle/>
          <a:p>
            <a:pPr algn="ctr"/>
            <a:r>
              <a:rPr lang="en-US" b="1" noProof="0">
                <a:solidFill>
                  <a:srgbClr val="252423"/>
                </a:solidFill>
                <a:latin typeface="Rockwell Light" panose="02040303020102020203" pitchFamily="18" charset="0"/>
              </a:rPr>
              <a:t>Do consumers behave the same as they did 13 years ago?</a:t>
            </a:r>
            <a:endParaRPr lang="en-US" b="1" noProof="0">
              <a:latin typeface="Rockwell Light" panose="02040303020102020203" pitchFamily="18" charset="0"/>
            </a:endParaRPr>
          </a:p>
        </p:txBody>
      </p:sp>
      <p:pic>
        <p:nvPicPr>
          <p:cNvPr id="7" name="Picture 6">
            <a:extLst>
              <a:ext uri="{FF2B5EF4-FFF2-40B4-BE49-F238E27FC236}">
                <a16:creationId xmlns:a16="http://schemas.microsoft.com/office/drawing/2014/main" id="{114B672C-BEDF-1E7E-00FE-5B957953855B}"/>
              </a:ext>
            </a:extLst>
          </p:cNvPr>
          <p:cNvPicPr>
            <a:picLocks noChangeAspect="1"/>
          </p:cNvPicPr>
          <p:nvPr/>
        </p:nvPicPr>
        <p:blipFill>
          <a:blip r:embed="rId5"/>
          <a:srcRect t="8885"/>
          <a:stretch/>
        </p:blipFill>
        <p:spPr>
          <a:xfrm>
            <a:off x="2671284" y="2648309"/>
            <a:ext cx="6849431" cy="2439054"/>
          </a:xfrm>
          <a:prstGeom prst="rect">
            <a:avLst/>
          </a:prstGeom>
        </p:spPr>
      </p:pic>
      <p:sp>
        <p:nvSpPr>
          <p:cNvPr id="5" name="Title 1">
            <a:extLst>
              <a:ext uri="{FF2B5EF4-FFF2-40B4-BE49-F238E27FC236}">
                <a16:creationId xmlns:a16="http://schemas.microsoft.com/office/drawing/2014/main" id="{72A48DFA-8D39-9CAF-BFA0-F726AC564E48}"/>
              </a:ext>
            </a:extLst>
          </p:cNvPr>
          <p:cNvSpPr txBox="1">
            <a:spLocks/>
          </p:cNvSpPr>
          <p:nvPr/>
        </p:nvSpPr>
        <p:spPr>
          <a:xfrm>
            <a:off x="10433785"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All Time Overview</a:t>
            </a:r>
          </a:p>
        </p:txBody>
      </p:sp>
      <p:sp>
        <p:nvSpPr>
          <p:cNvPr id="6" name="TextBox 5">
            <a:extLst>
              <a:ext uri="{FF2B5EF4-FFF2-40B4-BE49-F238E27FC236}">
                <a16:creationId xmlns:a16="http://schemas.microsoft.com/office/drawing/2014/main" id="{E8C4F7CC-F0C6-3625-01DF-8D9BF1A763C9}"/>
              </a:ext>
            </a:extLst>
          </p:cNvPr>
          <p:cNvSpPr txBox="1"/>
          <p:nvPr/>
        </p:nvSpPr>
        <p:spPr>
          <a:xfrm>
            <a:off x="4832510" y="2241088"/>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1649432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45E7A-F41F-3EA1-30FD-22D6978F28A8}"/>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52E24BC3-2118-8E06-8264-92ACCC3BB794}"/>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backgroundMark x1="31757" y1="55357" x2="31757" y2="55357"/>
                        <a14:backgroundMark x1="42342" y1="64286" x2="42342" y2="64286"/>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219059" y="6089904"/>
            <a:ext cx="869308" cy="7040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28851E3-EE0E-5610-E0B3-510B93B7EEFE}"/>
              </a:ext>
            </a:extLst>
          </p:cNvPr>
          <p:cNvSpPr>
            <a:spLocks noGrp="1"/>
          </p:cNvSpPr>
          <p:nvPr>
            <p:ph type="title"/>
          </p:nvPr>
        </p:nvSpPr>
        <p:spPr>
          <a:xfrm>
            <a:off x="745600" y="2495143"/>
            <a:ext cx="6477000" cy="2331501"/>
          </a:xfrm>
        </p:spPr>
        <p:txBody>
          <a:bodyPr>
            <a:noAutofit/>
          </a:bodyPr>
          <a:lstStyle/>
          <a:p>
            <a:r>
              <a:rPr lang="en-US" sz="5000" noProof="0">
                <a:latin typeface="Rockwell Light" panose="02040303020102020203" pitchFamily="18" charset="0"/>
              </a:rPr>
              <a:t>2021 onwards </a:t>
            </a:r>
            <a:br>
              <a:rPr lang="en-US" sz="5000" noProof="0">
                <a:latin typeface="Rockwell Light" panose="02040303020102020203" pitchFamily="18" charset="0"/>
              </a:rPr>
            </a:br>
            <a:r>
              <a:rPr lang="en-US" sz="5000" noProof="0">
                <a:latin typeface="Rockwell Light" panose="02040303020102020203" pitchFamily="18" charset="0"/>
              </a:rPr>
              <a:t>analysis</a:t>
            </a:r>
          </a:p>
        </p:txBody>
      </p:sp>
      <p:pic>
        <p:nvPicPr>
          <p:cNvPr id="2" name="Picture 10">
            <a:extLst>
              <a:ext uri="{FF2B5EF4-FFF2-40B4-BE49-F238E27FC236}">
                <a16:creationId xmlns:a16="http://schemas.microsoft.com/office/drawing/2014/main" id="{13614B8E-2939-6A3B-40BC-DEFEEF9102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081" y="172968"/>
            <a:ext cx="3328670" cy="930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7840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A96A6-0664-43F5-EB9B-784FA6CC8EA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8BAD076-E29A-0BFA-39A2-3C429D1BF468}"/>
              </a:ext>
            </a:extLst>
          </p:cNvPr>
          <p:cNvSpPr txBox="1"/>
          <p:nvPr/>
        </p:nvSpPr>
        <p:spPr>
          <a:xfrm>
            <a:off x="94489" y="6518468"/>
            <a:ext cx="9664849" cy="230832"/>
          </a:xfrm>
          <a:prstGeom prst="rect">
            <a:avLst/>
          </a:prstGeom>
          <a:noFill/>
        </p:spPr>
        <p:txBody>
          <a:bodyPr wrap="square" lIns="91440" tIns="45720" rIns="91440" bIns="45720" anchor="t">
            <a:spAutoFit/>
          </a:bodyPr>
          <a:lstStyle/>
          <a:p>
            <a:r>
              <a:rPr lang="en-US" sz="900" noProof="0">
                <a:latin typeface="Rockwell Light" panose="02040303020102020203" pitchFamily="18" charset="0"/>
                <a:ea typeface="+mn-lt"/>
                <a:cs typeface="+mn-lt"/>
              </a:rPr>
              <a:t>https://notify-me.io/post/optimal-timing-for-restocking-products?form=MG0AV3</a:t>
            </a:r>
            <a:endParaRPr lang="en-US" sz="900" noProof="0">
              <a:latin typeface="Rockwell Light" panose="02040303020102020203" pitchFamily="18" charset="0"/>
            </a:endParaRPr>
          </a:p>
        </p:txBody>
      </p:sp>
      <p:pic>
        <p:nvPicPr>
          <p:cNvPr id="6" name="Picture 2">
            <a:extLst>
              <a:ext uri="{FF2B5EF4-FFF2-40B4-BE49-F238E27FC236}">
                <a16:creationId xmlns:a16="http://schemas.microsoft.com/office/drawing/2014/main" id="{92407B62-6209-1AC1-AB50-AD9A52358BB5}"/>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503F799-4C73-05F9-BB22-3B090560288E}"/>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Weekday overview</a:t>
            </a:r>
          </a:p>
        </p:txBody>
      </p:sp>
      <p:sp>
        <p:nvSpPr>
          <p:cNvPr id="9" name="TextBox 8">
            <a:extLst>
              <a:ext uri="{FF2B5EF4-FFF2-40B4-BE49-F238E27FC236}">
                <a16:creationId xmlns:a16="http://schemas.microsoft.com/office/drawing/2014/main" id="{DADED955-E407-2670-88A3-E1FCFA7265C6}"/>
              </a:ext>
            </a:extLst>
          </p:cNvPr>
          <p:cNvSpPr txBox="1"/>
          <p:nvPr/>
        </p:nvSpPr>
        <p:spPr>
          <a:xfrm>
            <a:off x="462982" y="1166477"/>
            <a:ext cx="11108631" cy="369332"/>
          </a:xfrm>
          <a:prstGeom prst="rect">
            <a:avLst/>
          </a:prstGeom>
          <a:noFill/>
        </p:spPr>
        <p:txBody>
          <a:bodyPr wrap="square" rtlCol="0">
            <a:spAutoFit/>
          </a:bodyPr>
          <a:lstStyle/>
          <a:p>
            <a:r>
              <a:rPr lang="en-US" noProof="0">
                <a:latin typeface="Rockwell Light" panose="02040303020102020203" pitchFamily="18" charset="0"/>
              </a:rPr>
              <a:t>Through out the years, behavior of purchases per day of week has remained the same. </a:t>
            </a:r>
          </a:p>
        </p:txBody>
      </p:sp>
      <p:cxnSp>
        <p:nvCxnSpPr>
          <p:cNvPr id="11" name="Straight Connector 10">
            <a:extLst>
              <a:ext uri="{FF2B5EF4-FFF2-40B4-BE49-F238E27FC236}">
                <a16:creationId xmlns:a16="http://schemas.microsoft.com/office/drawing/2014/main" id="{6DDCD9D8-9529-71B9-0F61-BED3898B88CC}"/>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02BFB81-9DA8-3D23-9CF2-F93706B04AE2}"/>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Post-covid overview</a:t>
            </a:r>
          </a:p>
        </p:txBody>
      </p:sp>
      <p:pic>
        <p:nvPicPr>
          <p:cNvPr id="13" name="Picture 12">
            <a:extLst>
              <a:ext uri="{FF2B5EF4-FFF2-40B4-BE49-F238E27FC236}">
                <a16:creationId xmlns:a16="http://schemas.microsoft.com/office/drawing/2014/main" id="{7B61ECA1-4691-5C79-6176-9409A5589460}"/>
              </a:ext>
            </a:extLst>
          </p:cNvPr>
          <p:cNvPicPr>
            <a:picLocks noChangeAspect="1"/>
          </p:cNvPicPr>
          <p:nvPr/>
        </p:nvPicPr>
        <p:blipFill>
          <a:blip r:embed="rId4"/>
          <a:srcRect t="10268"/>
          <a:stretch/>
        </p:blipFill>
        <p:spPr>
          <a:xfrm>
            <a:off x="1395094" y="2478024"/>
            <a:ext cx="9107171" cy="3308127"/>
          </a:xfrm>
          <a:prstGeom prst="rect">
            <a:avLst/>
          </a:prstGeom>
        </p:spPr>
      </p:pic>
      <p:sp>
        <p:nvSpPr>
          <p:cNvPr id="3" name="TextBox 2">
            <a:extLst>
              <a:ext uri="{FF2B5EF4-FFF2-40B4-BE49-F238E27FC236}">
                <a16:creationId xmlns:a16="http://schemas.microsoft.com/office/drawing/2014/main" id="{50C56F24-1802-1A05-6F72-10AECB8DB66A}"/>
              </a:ext>
            </a:extLst>
          </p:cNvPr>
          <p:cNvSpPr txBox="1"/>
          <p:nvPr/>
        </p:nvSpPr>
        <p:spPr>
          <a:xfrm>
            <a:off x="4762777" y="1847529"/>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4" name="TextBox 3">
            <a:extLst>
              <a:ext uri="{FF2B5EF4-FFF2-40B4-BE49-F238E27FC236}">
                <a16:creationId xmlns:a16="http://schemas.microsoft.com/office/drawing/2014/main" id="{E5197A20-05BA-55C0-8342-8F9E4B15B5C9}"/>
              </a:ext>
            </a:extLst>
          </p:cNvPr>
          <p:cNvSpPr txBox="1"/>
          <p:nvPr/>
        </p:nvSpPr>
        <p:spPr>
          <a:xfrm>
            <a:off x="2801588" y="2279638"/>
            <a:ext cx="1600200" cy="276999"/>
          </a:xfrm>
          <a:prstGeom prst="rect">
            <a:avLst/>
          </a:prstGeom>
          <a:noFill/>
        </p:spPr>
        <p:txBody>
          <a:bodyPr wrap="square" rtlCol="0">
            <a:spAutoFit/>
          </a:bodyPr>
          <a:lstStyle/>
          <a:p>
            <a:r>
              <a:rPr lang="es-MX" sz="1200">
                <a:solidFill>
                  <a:srgbClr val="B08D72"/>
                </a:solidFill>
                <a:latin typeface="Rockwell Light" panose="02040303020102020203" pitchFamily="18" charset="0"/>
              </a:rPr>
              <a:t>Wednesday</a:t>
            </a:r>
          </a:p>
        </p:txBody>
      </p:sp>
      <p:cxnSp>
        <p:nvCxnSpPr>
          <p:cNvPr id="10" name="Straight Connector 9">
            <a:extLst>
              <a:ext uri="{FF2B5EF4-FFF2-40B4-BE49-F238E27FC236}">
                <a16:creationId xmlns:a16="http://schemas.microsoft.com/office/drawing/2014/main" id="{519E0FEB-71E0-97E7-6540-557ED4515477}"/>
              </a:ext>
            </a:extLst>
          </p:cNvPr>
          <p:cNvCxnSpPr/>
          <p:nvPr/>
        </p:nvCxnSpPr>
        <p:spPr>
          <a:xfrm flipV="1">
            <a:off x="2692400" y="2478024"/>
            <a:ext cx="158750" cy="157226"/>
          </a:xfrm>
          <a:prstGeom prst="line">
            <a:avLst/>
          </a:prstGeom>
          <a:ln>
            <a:solidFill>
              <a:srgbClr val="B08D72"/>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90494D51-98A8-BA41-C007-D13CEEF45FE4}"/>
              </a:ext>
            </a:extLst>
          </p:cNvPr>
          <p:cNvSpPr/>
          <p:nvPr/>
        </p:nvSpPr>
        <p:spPr>
          <a:xfrm>
            <a:off x="2828290" y="2455164"/>
            <a:ext cx="45719" cy="45719"/>
          </a:xfrm>
          <a:prstGeom prst="ellipse">
            <a:avLst/>
          </a:prstGeom>
          <a:solidFill>
            <a:srgbClr val="B08D72"/>
          </a:solidFill>
          <a:ln>
            <a:solidFill>
              <a:srgbClr val="B08D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224560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E8940-3A2D-B1F4-EF76-C09FAB56AED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31194A7-63F4-D064-09FA-C15AB75BA091}"/>
              </a:ext>
            </a:extLst>
          </p:cNvPr>
          <p:cNvPicPr>
            <a:picLocks noChangeAspect="1"/>
          </p:cNvPicPr>
          <p:nvPr/>
        </p:nvPicPr>
        <p:blipFill>
          <a:blip r:embed="rId3"/>
          <a:srcRect t="12614"/>
          <a:stretch/>
        </p:blipFill>
        <p:spPr>
          <a:xfrm>
            <a:off x="605894" y="3524394"/>
            <a:ext cx="10879068" cy="2164418"/>
          </a:xfrm>
          <a:prstGeom prst="rect">
            <a:avLst/>
          </a:prstGeom>
        </p:spPr>
      </p:pic>
      <p:sp>
        <p:nvSpPr>
          <p:cNvPr id="3" name="Title 1">
            <a:extLst>
              <a:ext uri="{FF2B5EF4-FFF2-40B4-BE49-F238E27FC236}">
                <a16:creationId xmlns:a16="http://schemas.microsoft.com/office/drawing/2014/main" id="{E6E40326-A6E9-15DD-85C6-2DAAB0467C64}"/>
              </a:ext>
            </a:extLst>
          </p:cNvPr>
          <p:cNvSpPr>
            <a:spLocks noGrp="1"/>
          </p:cNvSpPr>
          <p:nvPr>
            <p:ph type="title"/>
          </p:nvPr>
        </p:nvSpPr>
        <p:spPr>
          <a:xfrm>
            <a:off x="536734" y="464634"/>
            <a:ext cx="6943566" cy="932985"/>
          </a:xfrm>
        </p:spPr>
        <p:txBody>
          <a:bodyPr>
            <a:normAutofit/>
          </a:bodyPr>
          <a:lstStyle/>
          <a:p>
            <a:r>
              <a:rPr lang="en-US" sz="3500" noProof="0">
                <a:latin typeface="Rockwell Light"/>
              </a:rPr>
              <a:t>Most sold &amp; consumed alcohols</a:t>
            </a:r>
            <a:endParaRPr lang="en-US" sz="3500" b="1" noProof="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D2B8E49B-246D-827E-0329-F60D6963E49F}"/>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119A7CC-1252-99FF-1B10-D6FA80250CBF}"/>
              </a:ext>
            </a:extLst>
          </p:cNvPr>
          <p:cNvSpPr txBox="1"/>
          <p:nvPr/>
        </p:nvSpPr>
        <p:spPr>
          <a:xfrm>
            <a:off x="527554" y="1397619"/>
            <a:ext cx="11108631" cy="646331"/>
          </a:xfrm>
          <a:prstGeom prst="rect">
            <a:avLst/>
          </a:prstGeom>
          <a:noFill/>
        </p:spPr>
        <p:txBody>
          <a:bodyPr wrap="square" lIns="91440" tIns="45720" rIns="91440" bIns="45720" rtlCol="0" anchor="t">
            <a:spAutoFit/>
          </a:bodyPr>
          <a:lstStyle/>
          <a:p>
            <a:r>
              <a:rPr lang="en-US" b="1" noProof="0">
                <a:solidFill>
                  <a:srgbClr val="C58008"/>
                </a:solidFill>
                <a:latin typeface="Rockwell Light"/>
              </a:rPr>
              <a:t>Whiskey's sales ($726M) have historically outperformed other alcohol sales, </a:t>
            </a:r>
            <a:r>
              <a:rPr lang="en-US" noProof="0">
                <a:latin typeface="Rockwell Light"/>
              </a:rPr>
              <a:t>however volume-wise Vodka's sales and Whiskey's have been tight, just slightly higher for whiskey (91M L)   </a:t>
            </a:r>
          </a:p>
        </p:txBody>
      </p:sp>
      <p:pic>
        <p:nvPicPr>
          <p:cNvPr id="2" name="Picture 2">
            <a:extLst>
              <a:ext uri="{FF2B5EF4-FFF2-40B4-BE49-F238E27FC236}">
                <a16:creationId xmlns:a16="http://schemas.microsoft.com/office/drawing/2014/main" id="{B6CDE9A1-2F7C-5827-0BE0-FFE3E832CF7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C4923C9-FBC9-D94C-9644-2DDF4DB73B04}"/>
              </a:ext>
            </a:extLst>
          </p:cNvPr>
          <p:cNvSpPr txBox="1"/>
          <p:nvPr/>
        </p:nvSpPr>
        <p:spPr>
          <a:xfrm>
            <a:off x="4886211" y="4015266"/>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$786 M</a:t>
            </a:r>
          </a:p>
        </p:txBody>
      </p:sp>
      <p:sp>
        <p:nvSpPr>
          <p:cNvPr id="17" name="TextBox 16">
            <a:extLst>
              <a:ext uri="{FF2B5EF4-FFF2-40B4-BE49-F238E27FC236}">
                <a16:creationId xmlns:a16="http://schemas.microsoft.com/office/drawing/2014/main" id="{F004ACB2-7E96-A0F2-E88C-9A7D731466C0}"/>
              </a:ext>
            </a:extLst>
          </p:cNvPr>
          <p:cNvSpPr txBox="1"/>
          <p:nvPr/>
        </p:nvSpPr>
        <p:spPr>
          <a:xfrm>
            <a:off x="10375606" y="4260775"/>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86 M</a:t>
            </a:r>
          </a:p>
        </p:txBody>
      </p:sp>
      <p:sp>
        <p:nvSpPr>
          <p:cNvPr id="5" name="Title 1">
            <a:extLst>
              <a:ext uri="{FF2B5EF4-FFF2-40B4-BE49-F238E27FC236}">
                <a16:creationId xmlns:a16="http://schemas.microsoft.com/office/drawing/2014/main" id="{267FB8E7-73E5-355D-15D8-83802F54C74C}"/>
              </a:ext>
            </a:extLst>
          </p:cNvPr>
          <p:cNvSpPr txBox="1">
            <a:spLocks/>
          </p:cNvSpPr>
          <p:nvPr/>
        </p:nvSpPr>
        <p:spPr>
          <a:xfrm>
            <a:off x="10433785" y="87868"/>
            <a:ext cx="1890243" cy="40659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Post-covid Overview</a:t>
            </a:r>
          </a:p>
        </p:txBody>
      </p:sp>
      <p:sp>
        <p:nvSpPr>
          <p:cNvPr id="19" name="TextBox 18">
            <a:extLst>
              <a:ext uri="{FF2B5EF4-FFF2-40B4-BE49-F238E27FC236}">
                <a16:creationId xmlns:a16="http://schemas.microsoft.com/office/drawing/2014/main" id="{78DF020B-EC20-0FC4-D998-A1AA64B80E15}"/>
              </a:ext>
            </a:extLst>
          </p:cNvPr>
          <p:cNvSpPr txBox="1"/>
          <p:nvPr/>
        </p:nvSpPr>
        <p:spPr>
          <a:xfrm>
            <a:off x="10338600" y="3876767"/>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91 M</a:t>
            </a:r>
          </a:p>
        </p:txBody>
      </p:sp>
      <p:sp>
        <p:nvSpPr>
          <p:cNvPr id="6" name="TextBox 5">
            <a:extLst>
              <a:ext uri="{FF2B5EF4-FFF2-40B4-BE49-F238E27FC236}">
                <a16:creationId xmlns:a16="http://schemas.microsoft.com/office/drawing/2014/main" id="{DD1A5B3F-1799-B432-1E2D-C8591892972C}"/>
              </a:ext>
            </a:extLst>
          </p:cNvPr>
          <p:cNvSpPr txBox="1"/>
          <p:nvPr/>
        </p:nvSpPr>
        <p:spPr>
          <a:xfrm>
            <a:off x="2312185" y="2532869"/>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7" name="TextBox 6">
            <a:extLst>
              <a:ext uri="{FF2B5EF4-FFF2-40B4-BE49-F238E27FC236}">
                <a16:creationId xmlns:a16="http://schemas.microsoft.com/office/drawing/2014/main" id="{28B3552D-F14F-B475-70F1-E5BF8B12762B}"/>
              </a:ext>
            </a:extLst>
          </p:cNvPr>
          <p:cNvSpPr txBox="1"/>
          <p:nvPr/>
        </p:nvSpPr>
        <p:spPr>
          <a:xfrm>
            <a:off x="8015657" y="2532869"/>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35667389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1C934-1EB3-998B-7952-48170BAC07AB}"/>
            </a:ext>
          </a:extLst>
        </p:cNvPr>
        <p:cNvGrpSpPr/>
        <p:nvPr/>
      </p:nvGrpSpPr>
      <p:grpSpPr>
        <a:xfrm>
          <a:off x="0" y="0"/>
          <a:ext cx="0" cy="0"/>
          <a:chOff x="0" y="0"/>
          <a:chExt cx="0" cy="0"/>
        </a:xfrm>
      </p:grpSpPr>
      <p:pic>
        <p:nvPicPr>
          <p:cNvPr id="4" name="Picture 12" descr="Download Seavey - Altamura - Rocca - Papillon - Red Wine PNG Image with No  Background - PNGkey.com">
            <a:extLst>
              <a:ext uri="{FF2B5EF4-FFF2-40B4-BE49-F238E27FC236}">
                <a16:creationId xmlns:a16="http://schemas.microsoft.com/office/drawing/2014/main" id="{0B05E544-00E3-455F-765D-67CB25852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810" y="538223"/>
            <a:ext cx="5613190" cy="63197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C7C1121-3072-9E15-B503-9ECE7D2B4430}"/>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backgroundMark x1="31757" y1="55357" x2="31757" y2="55357"/>
                        <a14:backgroundMark x1="42342" y1="64286" x2="42342" y2="64286"/>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219059" y="6089904"/>
            <a:ext cx="869308" cy="7040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F2722291-4B1D-7119-0143-3A9F1123A279}"/>
              </a:ext>
            </a:extLst>
          </p:cNvPr>
          <p:cNvSpPr>
            <a:spLocks noGrp="1"/>
          </p:cNvSpPr>
          <p:nvPr>
            <p:ph type="title"/>
          </p:nvPr>
        </p:nvSpPr>
        <p:spPr>
          <a:xfrm>
            <a:off x="745600" y="2495143"/>
            <a:ext cx="6477000" cy="2331501"/>
          </a:xfrm>
        </p:spPr>
        <p:txBody>
          <a:bodyPr>
            <a:noAutofit/>
          </a:bodyPr>
          <a:lstStyle/>
          <a:p>
            <a:r>
              <a:rPr lang="en-US" sz="4000" noProof="0">
                <a:latin typeface="Rockwell Light" panose="02040303020102020203" pitchFamily="18" charset="0"/>
              </a:rPr>
              <a:t>Design a landing </a:t>
            </a:r>
            <a:br>
              <a:rPr lang="en-US" sz="4000" noProof="0">
                <a:latin typeface="Rockwell Light" panose="02040303020102020203" pitchFamily="18" charset="0"/>
              </a:rPr>
            </a:br>
            <a:r>
              <a:rPr lang="en-US" sz="4000" noProof="0">
                <a:latin typeface="Rockwell Light" panose="02040303020102020203" pitchFamily="18" charset="0"/>
              </a:rPr>
              <a:t>strategy to enter IOWA Market maximizing revenue &amp; reducing risk of failure.</a:t>
            </a:r>
          </a:p>
        </p:txBody>
      </p:sp>
      <p:sp>
        <p:nvSpPr>
          <p:cNvPr id="9" name="Title 1">
            <a:extLst>
              <a:ext uri="{FF2B5EF4-FFF2-40B4-BE49-F238E27FC236}">
                <a16:creationId xmlns:a16="http://schemas.microsoft.com/office/drawing/2014/main" id="{0FEB99E6-D279-99EF-04AF-838E1D0E7232}"/>
              </a:ext>
            </a:extLst>
          </p:cNvPr>
          <p:cNvSpPr txBox="1">
            <a:spLocks/>
          </p:cNvSpPr>
          <p:nvPr/>
        </p:nvSpPr>
        <p:spPr>
          <a:xfrm>
            <a:off x="745492" y="536280"/>
            <a:ext cx="59445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noProof="0">
                <a:solidFill>
                  <a:schemeClr val="bg2">
                    <a:lumMod val="75000"/>
                  </a:schemeClr>
                </a:solidFill>
                <a:latin typeface="Rockwell Light" panose="02040303020102020203" pitchFamily="18" charset="0"/>
              </a:rPr>
              <a:t>OUR GOAL</a:t>
            </a:r>
          </a:p>
        </p:txBody>
      </p:sp>
    </p:spTree>
    <p:extLst>
      <p:ext uri="{BB962C8B-B14F-4D97-AF65-F5344CB8AC3E}">
        <p14:creationId xmlns:p14="http://schemas.microsoft.com/office/powerpoint/2010/main" val="18791939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1C7E1-F0B8-1968-D7E1-D8AD90F93C2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969D2BF-6388-FD8C-79ED-A1C64C29644F}"/>
              </a:ext>
            </a:extLst>
          </p:cNvPr>
          <p:cNvSpPr>
            <a:spLocks noGrp="1"/>
          </p:cNvSpPr>
          <p:nvPr>
            <p:ph type="title"/>
          </p:nvPr>
        </p:nvSpPr>
        <p:spPr>
          <a:xfrm>
            <a:off x="536734" y="464634"/>
            <a:ext cx="7985474" cy="932985"/>
          </a:xfrm>
        </p:spPr>
        <p:txBody>
          <a:bodyPr>
            <a:normAutofit/>
          </a:bodyPr>
          <a:lstStyle/>
          <a:p>
            <a:r>
              <a:rPr lang="en-US" sz="3500" noProof="0">
                <a:latin typeface="Rockwell Light"/>
              </a:rPr>
              <a:t>Top 3 Categories Sales</a:t>
            </a:r>
            <a:endParaRPr lang="en-US" noProof="0"/>
          </a:p>
        </p:txBody>
      </p:sp>
      <p:cxnSp>
        <p:nvCxnSpPr>
          <p:cNvPr id="4" name="Straight Connector 3">
            <a:extLst>
              <a:ext uri="{FF2B5EF4-FFF2-40B4-BE49-F238E27FC236}">
                <a16:creationId xmlns:a16="http://schemas.microsoft.com/office/drawing/2014/main" id="{DEAEA6FB-130C-EFB9-A686-B01CBB82A427}"/>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BB388B3-6E5D-9326-4121-2C4B6E8484EF}"/>
              </a:ext>
            </a:extLst>
          </p:cNvPr>
          <p:cNvSpPr txBox="1"/>
          <p:nvPr/>
        </p:nvSpPr>
        <p:spPr>
          <a:xfrm>
            <a:off x="536734" y="1397619"/>
            <a:ext cx="10822610" cy="646331"/>
          </a:xfrm>
          <a:prstGeom prst="rect">
            <a:avLst/>
          </a:prstGeom>
          <a:noFill/>
        </p:spPr>
        <p:txBody>
          <a:bodyPr wrap="square" rtlCol="0">
            <a:spAutoFit/>
          </a:bodyPr>
          <a:lstStyle/>
          <a:p>
            <a:r>
              <a:rPr lang="en-US" noProof="0">
                <a:latin typeface="Rockwell Light" panose="02040303020102020203" pitchFamily="18" charset="0"/>
              </a:rPr>
              <a:t>In terms of revenue, </a:t>
            </a:r>
            <a:r>
              <a:rPr lang="en-US" b="1" noProof="0">
                <a:solidFill>
                  <a:srgbClr val="C58008"/>
                </a:solidFill>
                <a:latin typeface="Rockwell Light" panose="02040303020102020203" pitchFamily="18" charset="0"/>
              </a:rPr>
              <a:t>Canadian Whiskies have brought the most money to the table</a:t>
            </a:r>
            <a:r>
              <a:rPr lang="en-US" noProof="0">
                <a:latin typeface="Rockwell Light" panose="02040303020102020203" pitchFamily="18" charset="0"/>
              </a:rPr>
              <a:t>; however, American Vodkas account for the </a:t>
            </a:r>
            <a:r>
              <a:rPr lang="en-US" b="1" noProof="0">
                <a:solidFill>
                  <a:srgbClr val="C58008"/>
                </a:solidFill>
                <a:latin typeface="Rockwell Light" panose="02040303020102020203" pitchFamily="18" charset="0"/>
              </a:rPr>
              <a:t>double number of liters sold </a:t>
            </a:r>
            <a:r>
              <a:rPr lang="en-US" noProof="0">
                <a:latin typeface="Rockwell Light" panose="02040303020102020203" pitchFamily="18" charset="0"/>
              </a:rPr>
              <a:t>of Canadian whiskies </a:t>
            </a:r>
          </a:p>
        </p:txBody>
      </p:sp>
      <p:pic>
        <p:nvPicPr>
          <p:cNvPr id="2" name="Picture 2">
            <a:extLst>
              <a:ext uri="{FF2B5EF4-FFF2-40B4-BE49-F238E27FC236}">
                <a16:creationId xmlns:a16="http://schemas.microsoft.com/office/drawing/2014/main" id="{254EE8A0-070B-71FC-AAD0-43FEABF92437}"/>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E2AE7A8-1F28-26C0-1F8E-7BF676689B59}"/>
              </a:ext>
            </a:extLst>
          </p:cNvPr>
          <p:cNvPicPr>
            <a:picLocks noChangeAspect="1"/>
          </p:cNvPicPr>
          <p:nvPr/>
        </p:nvPicPr>
        <p:blipFill>
          <a:blip r:embed="rId4"/>
          <a:srcRect t="10803"/>
          <a:stretch/>
        </p:blipFill>
        <p:spPr>
          <a:xfrm>
            <a:off x="832656" y="3319271"/>
            <a:ext cx="4772691" cy="2472693"/>
          </a:xfrm>
          <a:prstGeom prst="rect">
            <a:avLst/>
          </a:prstGeom>
        </p:spPr>
      </p:pic>
      <p:sp>
        <p:nvSpPr>
          <p:cNvPr id="5" name="Title 1">
            <a:extLst>
              <a:ext uri="{FF2B5EF4-FFF2-40B4-BE49-F238E27FC236}">
                <a16:creationId xmlns:a16="http://schemas.microsoft.com/office/drawing/2014/main" id="{519B914C-29E5-1118-1497-242771306F7A}"/>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Post-covid overview</a:t>
            </a:r>
          </a:p>
        </p:txBody>
      </p:sp>
      <p:pic>
        <p:nvPicPr>
          <p:cNvPr id="9" name="Picture 8">
            <a:extLst>
              <a:ext uri="{FF2B5EF4-FFF2-40B4-BE49-F238E27FC236}">
                <a16:creationId xmlns:a16="http://schemas.microsoft.com/office/drawing/2014/main" id="{35BD8DEB-6D05-69F5-C591-F5588B946375}"/>
              </a:ext>
            </a:extLst>
          </p:cNvPr>
          <p:cNvPicPr>
            <a:picLocks noChangeAspect="1"/>
          </p:cNvPicPr>
          <p:nvPr/>
        </p:nvPicPr>
        <p:blipFill>
          <a:blip r:embed="rId5"/>
          <a:srcRect t="8925"/>
          <a:stretch/>
        </p:blipFill>
        <p:spPr>
          <a:xfrm>
            <a:off x="6253894" y="3319271"/>
            <a:ext cx="4696480" cy="2472694"/>
          </a:xfrm>
          <a:prstGeom prst="rect">
            <a:avLst/>
          </a:prstGeom>
        </p:spPr>
      </p:pic>
      <p:sp>
        <p:nvSpPr>
          <p:cNvPr id="6" name="TextBox 5">
            <a:extLst>
              <a:ext uri="{FF2B5EF4-FFF2-40B4-BE49-F238E27FC236}">
                <a16:creationId xmlns:a16="http://schemas.microsoft.com/office/drawing/2014/main" id="{704594E6-089F-94D0-5E38-85DE3EB41E2D}"/>
              </a:ext>
            </a:extLst>
          </p:cNvPr>
          <p:cNvSpPr txBox="1"/>
          <p:nvPr/>
        </p:nvSpPr>
        <p:spPr>
          <a:xfrm>
            <a:off x="2312185" y="2532869"/>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10" name="TextBox 9">
            <a:extLst>
              <a:ext uri="{FF2B5EF4-FFF2-40B4-BE49-F238E27FC236}">
                <a16:creationId xmlns:a16="http://schemas.microsoft.com/office/drawing/2014/main" id="{DE9745CF-0AAF-5143-E55D-3A92686D21A2}"/>
              </a:ext>
            </a:extLst>
          </p:cNvPr>
          <p:cNvSpPr txBox="1"/>
          <p:nvPr/>
        </p:nvSpPr>
        <p:spPr>
          <a:xfrm>
            <a:off x="8015657" y="2532869"/>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2116796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3550-0F9C-80D4-EF37-5B15708B473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17CDE74-3D9F-5C45-A8D0-3F5A421CF25D}"/>
              </a:ext>
            </a:extLst>
          </p:cNvPr>
          <p:cNvSpPr>
            <a:spLocks noGrp="1"/>
          </p:cNvSpPr>
          <p:nvPr>
            <p:ph type="title"/>
          </p:nvPr>
        </p:nvSpPr>
        <p:spPr>
          <a:xfrm>
            <a:off x="292894" y="1720051"/>
            <a:ext cx="5169122" cy="932985"/>
          </a:xfrm>
        </p:spPr>
        <p:txBody>
          <a:bodyPr>
            <a:normAutofit/>
          </a:bodyPr>
          <a:lstStyle/>
          <a:p>
            <a:r>
              <a:rPr lang="en-US" sz="3500" noProof="0">
                <a:latin typeface="Rockwell Light"/>
              </a:rPr>
              <a:t>Top 3 Items</a:t>
            </a:r>
            <a:endParaRPr lang="en-US" sz="3500" noProof="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98EDD966-6022-D34C-B6FA-41526620FD6B}"/>
              </a:ext>
            </a:extLst>
          </p:cNvPr>
          <p:cNvCxnSpPr>
            <a:cxnSpLocks/>
          </p:cNvCxnSpPr>
          <p:nvPr/>
        </p:nvCxnSpPr>
        <p:spPr>
          <a:xfrm>
            <a:off x="292894" y="2653036"/>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D9C7014-40D9-6458-65CC-B94D6F538BD2}"/>
              </a:ext>
            </a:extLst>
          </p:cNvPr>
          <p:cNvSpPr txBox="1"/>
          <p:nvPr/>
        </p:nvSpPr>
        <p:spPr>
          <a:xfrm>
            <a:off x="292894" y="2906070"/>
            <a:ext cx="4044246" cy="2585323"/>
          </a:xfrm>
          <a:prstGeom prst="rect">
            <a:avLst/>
          </a:prstGeom>
          <a:noFill/>
        </p:spPr>
        <p:txBody>
          <a:bodyPr wrap="square" rtlCol="0">
            <a:spAutoFit/>
          </a:bodyPr>
          <a:lstStyle/>
          <a:p>
            <a:r>
              <a:rPr lang="en-US" noProof="0">
                <a:latin typeface="Rockwell Light" panose="02040303020102020203" pitchFamily="18" charset="0"/>
              </a:rPr>
              <a:t>In terms of both, sales in USD and liters, </a:t>
            </a:r>
            <a:r>
              <a:rPr lang="en-US" b="1" noProof="0">
                <a:solidFill>
                  <a:srgbClr val="C58008"/>
                </a:solidFill>
                <a:latin typeface="Rockwell Light" panose="02040303020102020203" pitchFamily="18" charset="0"/>
              </a:rPr>
              <a:t>Tito’s Handmade Vodka is the #1 top alcohol</a:t>
            </a:r>
            <a:r>
              <a:rPr lang="en-US" noProof="0">
                <a:latin typeface="Rockwell Light" panose="02040303020102020203" pitchFamily="18" charset="0"/>
              </a:rPr>
              <a:t> sold in IOWA. </a:t>
            </a:r>
          </a:p>
          <a:p>
            <a:endParaRPr lang="en-US" noProof="0">
              <a:latin typeface="Rockwell Light" panose="02040303020102020203" pitchFamily="18" charset="0"/>
            </a:endParaRPr>
          </a:p>
          <a:p>
            <a:r>
              <a:rPr lang="en-US" noProof="0">
                <a:latin typeface="Rockwell Light" panose="02040303020102020203" pitchFamily="18" charset="0"/>
              </a:rPr>
              <a:t>Two new players come into the scene when we compare the most sold items  by volume: </a:t>
            </a:r>
            <a:r>
              <a:rPr lang="en-US" b="1" noProof="0">
                <a:solidFill>
                  <a:srgbClr val="C58008"/>
                </a:solidFill>
                <a:latin typeface="Rockwell Light" panose="02040303020102020203" pitchFamily="18" charset="0"/>
              </a:rPr>
              <a:t>Black Velvet </a:t>
            </a:r>
            <a:r>
              <a:rPr lang="en-US" noProof="0">
                <a:latin typeface="Rockwell Light" panose="02040303020102020203" pitchFamily="18" charset="0"/>
              </a:rPr>
              <a:t>and </a:t>
            </a:r>
            <a:r>
              <a:rPr lang="en-US" b="1" noProof="0">
                <a:solidFill>
                  <a:srgbClr val="C58008"/>
                </a:solidFill>
                <a:latin typeface="Rockwell Light" panose="02040303020102020203" pitchFamily="18" charset="0"/>
              </a:rPr>
              <a:t>Fireball cinnamon whiskey </a:t>
            </a:r>
            <a:r>
              <a:rPr lang="en-US" noProof="0">
                <a:latin typeface="Rockwell Light" panose="02040303020102020203" pitchFamily="18" charset="0"/>
              </a:rPr>
              <a:t>is what is most sold in terms of volume.</a:t>
            </a:r>
          </a:p>
        </p:txBody>
      </p:sp>
      <p:pic>
        <p:nvPicPr>
          <p:cNvPr id="14" name="Picture 13">
            <a:extLst>
              <a:ext uri="{FF2B5EF4-FFF2-40B4-BE49-F238E27FC236}">
                <a16:creationId xmlns:a16="http://schemas.microsoft.com/office/drawing/2014/main" id="{DB9E01F8-7FEB-A84C-822E-750217BBAE90}"/>
              </a:ext>
            </a:extLst>
          </p:cNvPr>
          <p:cNvPicPr>
            <a:picLocks noChangeAspect="1"/>
          </p:cNvPicPr>
          <p:nvPr/>
        </p:nvPicPr>
        <p:blipFill>
          <a:blip r:embed="rId2"/>
          <a:srcRect t="15344"/>
          <a:stretch/>
        </p:blipFill>
        <p:spPr>
          <a:xfrm>
            <a:off x="5700610" y="989546"/>
            <a:ext cx="6308510" cy="2256775"/>
          </a:xfrm>
          <a:prstGeom prst="rect">
            <a:avLst/>
          </a:prstGeom>
        </p:spPr>
      </p:pic>
      <p:pic>
        <p:nvPicPr>
          <p:cNvPr id="16" name="Picture 15">
            <a:extLst>
              <a:ext uri="{FF2B5EF4-FFF2-40B4-BE49-F238E27FC236}">
                <a16:creationId xmlns:a16="http://schemas.microsoft.com/office/drawing/2014/main" id="{43D173B3-B82F-E91E-923A-2EE3C069B92A}"/>
              </a:ext>
            </a:extLst>
          </p:cNvPr>
          <p:cNvPicPr>
            <a:picLocks noChangeAspect="1"/>
          </p:cNvPicPr>
          <p:nvPr/>
        </p:nvPicPr>
        <p:blipFill>
          <a:blip r:embed="rId3"/>
          <a:srcRect t="9781"/>
          <a:stretch/>
        </p:blipFill>
        <p:spPr>
          <a:xfrm>
            <a:off x="5775158" y="4040586"/>
            <a:ext cx="6438859" cy="2377530"/>
          </a:xfrm>
          <a:prstGeom prst="rect">
            <a:avLst/>
          </a:prstGeom>
        </p:spPr>
      </p:pic>
      <p:sp>
        <p:nvSpPr>
          <p:cNvPr id="17" name="TextBox 16">
            <a:extLst>
              <a:ext uri="{FF2B5EF4-FFF2-40B4-BE49-F238E27FC236}">
                <a16:creationId xmlns:a16="http://schemas.microsoft.com/office/drawing/2014/main" id="{2D98521E-981C-844F-7184-634852163E2A}"/>
              </a:ext>
            </a:extLst>
          </p:cNvPr>
          <p:cNvSpPr txBox="1"/>
          <p:nvPr/>
        </p:nvSpPr>
        <p:spPr>
          <a:xfrm>
            <a:off x="9669884" y="1264559"/>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$86,3 M</a:t>
            </a:r>
          </a:p>
        </p:txBody>
      </p:sp>
      <p:sp>
        <p:nvSpPr>
          <p:cNvPr id="18" name="TextBox 17">
            <a:extLst>
              <a:ext uri="{FF2B5EF4-FFF2-40B4-BE49-F238E27FC236}">
                <a16:creationId xmlns:a16="http://schemas.microsoft.com/office/drawing/2014/main" id="{E7E50F76-9B81-8A2A-FCB7-AE7DEB84A017}"/>
              </a:ext>
            </a:extLst>
          </p:cNvPr>
          <p:cNvSpPr txBox="1"/>
          <p:nvPr/>
        </p:nvSpPr>
        <p:spPr>
          <a:xfrm>
            <a:off x="9554060" y="4247375"/>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18 M</a:t>
            </a:r>
          </a:p>
        </p:txBody>
      </p:sp>
      <p:sp>
        <p:nvSpPr>
          <p:cNvPr id="20" name="TextBox 19">
            <a:extLst>
              <a:ext uri="{FF2B5EF4-FFF2-40B4-BE49-F238E27FC236}">
                <a16:creationId xmlns:a16="http://schemas.microsoft.com/office/drawing/2014/main" id="{13DCC992-4E33-ECCD-B30D-F5DE8B7B7844}"/>
              </a:ext>
            </a:extLst>
          </p:cNvPr>
          <p:cNvSpPr txBox="1"/>
          <p:nvPr/>
        </p:nvSpPr>
        <p:spPr>
          <a:xfrm>
            <a:off x="9554060" y="5214394"/>
            <a:ext cx="1003300" cy="276999"/>
          </a:xfrm>
          <a:prstGeom prst="rect">
            <a:avLst/>
          </a:prstGeom>
          <a:noFill/>
        </p:spPr>
        <p:txBody>
          <a:bodyPr wrap="square" rtlCol="0">
            <a:spAutoFit/>
          </a:bodyPr>
          <a:lstStyle/>
          <a:p>
            <a:pPr algn="ctr"/>
            <a:r>
              <a:rPr lang="en-US" sz="1200" b="1" noProof="0">
                <a:solidFill>
                  <a:srgbClr val="C58008"/>
                </a:solidFill>
                <a:latin typeface="Rockwell Light" panose="02040303020102020203" pitchFamily="18" charset="0"/>
              </a:rPr>
              <a:t>12,3 M</a:t>
            </a:r>
          </a:p>
        </p:txBody>
      </p:sp>
      <p:sp>
        <p:nvSpPr>
          <p:cNvPr id="5" name="Title 1">
            <a:extLst>
              <a:ext uri="{FF2B5EF4-FFF2-40B4-BE49-F238E27FC236}">
                <a16:creationId xmlns:a16="http://schemas.microsoft.com/office/drawing/2014/main" id="{F5ADA131-4554-9B91-A5D4-529BB374A369}"/>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Post-covid overview</a:t>
            </a:r>
          </a:p>
        </p:txBody>
      </p:sp>
      <p:pic>
        <p:nvPicPr>
          <p:cNvPr id="6" name="Picture 2">
            <a:extLst>
              <a:ext uri="{FF2B5EF4-FFF2-40B4-BE49-F238E27FC236}">
                <a16:creationId xmlns:a16="http://schemas.microsoft.com/office/drawing/2014/main" id="{3535F527-8127-F37A-135E-E2CB0E3426CD}"/>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3F6C75-F02B-ED34-E497-652EE392242F}"/>
              </a:ext>
            </a:extLst>
          </p:cNvPr>
          <p:cNvSpPr txBox="1"/>
          <p:nvPr/>
        </p:nvSpPr>
        <p:spPr>
          <a:xfrm>
            <a:off x="8015657" y="426799"/>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9" name="TextBox 8">
            <a:extLst>
              <a:ext uri="{FF2B5EF4-FFF2-40B4-BE49-F238E27FC236}">
                <a16:creationId xmlns:a16="http://schemas.microsoft.com/office/drawing/2014/main" id="{79F6DE80-D0F3-49F7-E8EB-52B8858E290B}"/>
              </a:ext>
            </a:extLst>
          </p:cNvPr>
          <p:cNvSpPr txBox="1"/>
          <p:nvPr/>
        </p:nvSpPr>
        <p:spPr>
          <a:xfrm>
            <a:off x="8015657" y="350028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199243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72E002-CA92-0A9E-8828-FF96CA6B852D}"/>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1E9235FB-4112-B101-CB95-E4C82D498743}"/>
              </a:ext>
            </a:extLst>
          </p:cNvPr>
          <p:cNvPicPr>
            <a:picLocks noChangeAspect="1"/>
          </p:cNvPicPr>
          <p:nvPr/>
        </p:nvPicPr>
        <p:blipFill>
          <a:blip r:embed="rId2"/>
          <a:srcRect t="5902"/>
          <a:stretch/>
        </p:blipFill>
        <p:spPr>
          <a:xfrm>
            <a:off x="933417" y="2670960"/>
            <a:ext cx="4467547" cy="3837923"/>
          </a:xfrm>
          <a:prstGeom prst="rect">
            <a:avLst/>
          </a:prstGeom>
        </p:spPr>
      </p:pic>
      <p:pic>
        <p:nvPicPr>
          <p:cNvPr id="15" name="Picture 14">
            <a:extLst>
              <a:ext uri="{FF2B5EF4-FFF2-40B4-BE49-F238E27FC236}">
                <a16:creationId xmlns:a16="http://schemas.microsoft.com/office/drawing/2014/main" id="{E6B72741-EAC8-96BA-C994-44F1BE361A4E}"/>
              </a:ext>
            </a:extLst>
          </p:cNvPr>
          <p:cNvPicPr>
            <a:picLocks noChangeAspect="1"/>
          </p:cNvPicPr>
          <p:nvPr/>
        </p:nvPicPr>
        <p:blipFill>
          <a:blip r:embed="rId3"/>
          <a:srcRect t="6671"/>
          <a:stretch/>
        </p:blipFill>
        <p:spPr>
          <a:xfrm>
            <a:off x="6038785" y="2861875"/>
            <a:ext cx="4800655" cy="3837923"/>
          </a:xfrm>
          <a:prstGeom prst="rect">
            <a:avLst/>
          </a:prstGeom>
        </p:spPr>
      </p:pic>
      <p:sp>
        <p:nvSpPr>
          <p:cNvPr id="6" name="Title 1">
            <a:extLst>
              <a:ext uri="{FF2B5EF4-FFF2-40B4-BE49-F238E27FC236}">
                <a16:creationId xmlns:a16="http://schemas.microsoft.com/office/drawing/2014/main" id="{83A6E9CD-3828-767D-D5C6-126A31E3F518}"/>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Post-covid overview</a:t>
            </a:r>
          </a:p>
        </p:txBody>
      </p:sp>
      <p:pic>
        <p:nvPicPr>
          <p:cNvPr id="7" name="Picture 2">
            <a:extLst>
              <a:ext uri="{FF2B5EF4-FFF2-40B4-BE49-F238E27FC236}">
                <a16:creationId xmlns:a16="http://schemas.microsoft.com/office/drawing/2014/main" id="{9520F273-1B2B-A410-5194-5B4C2DA43633}"/>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E48126-82F3-FCF1-B47C-6E6C8E8040CA}"/>
              </a:ext>
            </a:extLst>
          </p:cNvPr>
          <p:cNvSpPr txBox="1"/>
          <p:nvPr/>
        </p:nvSpPr>
        <p:spPr>
          <a:xfrm>
            <a:off x="2225302" y="2076311"/>
            <a:ext cx="1682295" cy="461665"/>
          </a:xfrm>
          <a:prstGeom prst="rect">
            <a:avLst/>
          </a:prstGeom>
          <a:noFill/>
        </p:spPr>
        <p:txBody>
          <a:bodyPr wrap="square" rtlCol="0">
            <a:spAutoFit/>
          </a:bodyPr>
          <a:lstStyle/>
          <a:p>
            <a:pPr algn="ctr"/>
            <a:r>
              <a:rPr lang="en-US" sz="2400" noProof="0">
                <a:solidFill>
                  <a:srgbClr val="996633"/>
                </a:solidFill>
                <a:latin typeface="Rockwell Light" panose="02040303020102020203" pitchFamily="18" charset="0"/>
              </a:rPr>
              <a:t>County</a:t>
            </a:r>
          </a:p>
        </p:txBody>
      </p:sp>
      <p:sp>
        <p:nvSpPr>
          <p:cNvPr id="10" name="TextBox 9">
            <a:extLst>
              <a:ext uri="{FF2B5EF4-FFF2-40B4-BE49-F238E27FC236}">
                <a16:creationId xmlns:a16="http://schemas.microsoft.com/office/drawing/2014/main" id="{E6A2FC47-0A18-90DA-438C-66A24D4591A6}"/>
              </a:ext>
            </a:extLst>
          </p:cNvPr>
          <p:cNvSpPr txBox="1"/>
          <p:nvPr/>
        </p:nvSpPr>
        <p:spPr>
          <a:xfrm>
            <a:off x="8283323" y="2014495"/>
            <a:ext cx="1003300" cy="461665"/>
          </a:xfrm>
          <a:prstGeom prst="rect">
            <a:avLst/>
          </a:prstGeom>
          <a:noFill/>
        </p:spPr>
        <p:txBody>
          <a:bodyPr wrap="square" rtlCol="0">
            <a:spAutoFit/>
          </a:bodyPr>
          <a:lstStyle/>
          <a:p>
            <a:pPr algn="ctr"/>
            <a:r>
              <a:rPr lang="en-US" sz="2400" noProof="0">
                <a:solidFill>
                  <a:srgbClr val="996633"/>
                </a:solidFill>
                <a:latin typeface="Rockwell Light" panose="02040303020102020203" pitchFamily="18" charset="0"/>
              </a:rPr>
              <a:t>City</a:t>
            </a:r>
          </a:p>
        </p:txBody>
      </p:sp>
      <p:pic>
        <p:nvPicPr>
          <p:cNvPr id="1026" name="Picture 2" descr="Events from March 18 – April 13 – Polk County, FL">
            <a:extLst>
              <a:ext uri="{FF2B5EF4-FFF2-40B4-BE49-F238E27FC236}">
                <a16:creationId xmlns:a16="http://schemas.microsoft.com/office/drawing/2014/main" id="{AC02633B-C1B4-EB88-922C-8573068800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71566" y="2801223"/>
            <a:ext cx="825057" cy="8360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 Moines Iowa Map Usa - Candie Virginia">
            <a:extLst>
              <a:ext uri="{FF2B5EF4-FFF2-40B4-BE49-F238E27FC236}">
                <a16:creationId xmlns:a16="http://schemas.microsoft.com/office/drawing/2014/main" id="{559EEC9D-E259-C9A9-E840-F5DC8CF122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51900" y="2906322"/>
            <a:ext cx="1410823" cy="9296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19B722-7B84-B911-BAF7-9FF756B5DFEA}"/>
              </a:ext>
            </a:extLst>
          </p:cNvPr>
          <p:cNvSpPr txBox="1"/>
          <p:nvPr/>
        </p:nvSpPr>
        <p:spPr>
          <a:xfrm>
            <a:off x="527554" y="1493503"/>
            <a:ext cx="11108631" cy="369332"/>
          </a:xfrm>
          <a:prstGeom prst="rect">
            <a:avLst/>
          </a:prstGeom>
          <a:noFill/>
        </p:spPr>
        <p:txBody>
          <a:bodyPr wrap="square" rtlCol="0">
            <a:spAutoFit/>
          </a:bodyPr>
          <a:lstStyle/>
          <a:p>
            <a:r>
              <a:rPr lang="en-US" noProof="0">
                <a:solidFill>
                  <a:srgbClr val="362B2B"/>
                </a:solidFill>
                <a:latin typeface="Rockwell Light" panose="02040303020102020203" pitchFamily="18" charset="0"/>
              </a:rPr>
              <a:t>The </a:t>
            </a:r>
            <a:r>
              <a:rPr lang="en-US" b="1" noProof="0">
                <a:solidFill>
                  <a:srgbClr val="362B2B"/>
                </a:solidFill>
                <a:latin typeface="Rockwell Light" panose="02040303020102020203" pitchFamily="18" charset="0"/>
              </a:rPr>
              <a:t>highest selling </a:t>
            </a:r>
            <a:r>
              <a:rPr lang="en-US" noProof="0">
                <a:solidFill>
                  <a:srgbClr val="362B2B"/>
                </a:solidFill>
                <a:latin typeface="Rockwell Light" panose="02040303020102020203" pitchFamily="18" charset="0"/>
              </a:rPr>
              <a:t>location in Iowa is </a:t>
            </a:r>
            <a:r>
              <a:rPr lang="en-US" b="1" noProof="0">
                <a:solidFill>
                  <a:srgbClr val="C58008"/>
                </a:solidFill>
                <a:latin typeface="Rockwell Light" panose="02040303020102020203" pitchFamily="18" charset="0"/>
              </a:rPr>
              <a:t>Des Moines, Polk. </a:t>
            </a:r>
            <a:endParaRPr lang="en-US" noProof="0">
              <a:latin typeface="Rockwell Light" panose="02040303020102020203" pitchFamily="18" charset="0"/>
            </a:endParaRPr>
          </a:p>
        </p:txBody>
      </p:sp>
      <p:sp>
        <p:nvSpPr>
          <p:cNvPr id="5" name="Title 1">
            <a:extLst>
              <a:ext uri="{FF2B5EF4-FFF2-40B4-BE49-F238E27FC236}">
                <a16:creationId xmlns:a16="http://schemas.microsoft.com/office/drawing/2014/main" id="{A93949C2-2161-AC19-E06C-3DD82A78438F}"/>
              </a:ext>
            </a:extLst>
          </p:cNvPr>
          <p:cNvSpPr txBox="1">
            <a:spLocks/>
          </p:cNvSpPr>
          <p:nvPr/>
        </p:nvSpPr>
        <p:spPr>
          <a:xfrm>
            <a:off x="536734" y="685378"/>
            <a:ext cx="7627570" cy="71224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a:latin typeface="Rockwell Light"/>
              </a:rPr>
              <a:t>County &amp; City with most sales</a:t>
            </a:r>
            <a:endParaRPr lang="en-US" sz="350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CDE97827-95EB-E2CB-A7F0-D6AB8A3394F0}"/>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6143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CE20A-1094-6745-84A4-4373660A6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376AA-8C24-9705-BB99-CEA9AA48917A}"/>
              </a:ext>
            </a:extLst>
          </p:cNvPr>
          <p:cNvSpPr txBox="1">
            <a:spLocks/>
          </p:cNvSpPr>
          <p:nvPr/>
        </p:nvSpPr>
        <p:spPr>
          <a:xfrm>
            <a:off x="527554" y="487572"/>
            <a:ext cx="7980864" cy="69342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a:latin typeface="Rockwell Light"/>
              </a:rPr>
              <a:t>Sales per capita</a:t>
            </a:r>
            <a:endParaRPr lang="en-US" noProof="0"/>
          </a:p>
        </p:txBody>
      </p:sp>
      <p:cxnSp>
        <p:nvCxnSpPr>
          <p:cNvPr id="4" name="Straight Connector 3">
            <a:extLst>
              <a:ext uri="{FF2B5EF4-FFF2-40B4-BE49-F238E27FC236}">
                <a16:creationId xmlns:a16="http://schemas.microsoft.com/office/drawing/2014/main" id="{07134FF8-81F5-7D05-3BCD-F24D0C180396}"/>
              </a:ext>
            </a:extLst>
          </p:cNvPr>
          <p:cNvCxnSpPr>
            <a:cxnSpLocks/>
          </p:cNvCxnSpPr>
          <p:nvPr/>
        </p:nvCxnSpPr>
        <p:spPr>
          <a:xfrm>
            <a:off x="527554" y="1118917"/>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85793E28-7BC4-3DF5-92A7-3EA12012C9B0}"/>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Post-covid overview</a:t>
            </a:r>
          </a:p>
        </p:txBody>
      </p:sp>
      <p:pic>
        <p:nvPicPr>
          <p:cNvPr id="7" name="Picture 2">
            <a:extLst>
              <a:ext uri="{FF2B5EF4-FFF2-40B4-BE49-F238E27FC236}">
                <a16:creationId xmlns:a16="http://schemas.microsoft.com/office/drawing/2014/main" id="{0AFC9AF7-9815-B07A-6C04-A8AA4FD83B12}"/>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20D0C7-0532-8095-64A1-FFECC02C9ACF}"/>
              </a:ext>
            </a:extLst>
          </p:cNvPr>
          <p:cNvSpPr txBox="1"/>
          <p:nvPr/>
        </p:nvSpPr>
        <p:spPr>
          <a:xfrm>
            <a:off x="480258" y="1224767"/>
            <a:ext cx="11108631" cy="369332"/>
          </a:xfrm>
          <a:prstGeom prst="rect">
            <a:avLst/>
          </a:prstGeom>
          <a:noFill/>
        </p:spPr>
        <p:txBody>
          <a:bodyPr wrap="square" rtlCol="0">
            <a:spAutoFit/>
          </a:bodyPr>
          <a:lstStyle/>
          <a:p>
            <a:r>
              <a:rPr lang="en-US" b="1" noProof="0">
                <a:solidFill>
                  <a:srgbClr val="C58008"/>
                </a:solidFill>
                <a:latin typeface="Rockwell Light" panose="02040303020102020203" pitchFamily="18" charset="0"/>
              </a:rPr>
              <a:t>Polk</a:t>
            </a:r>
            <a:r>
              <a:rPr lang="en-US" b="1">
                <a:solidFill>
                  <a:srgbClr val="C58008"/>
                </a:solidFill>
                <a:latin typeface="Rockwell Light" panose="02040303020102020203" pitchFamily="18" charset="0"/>
              </a:rPr>
              <a:t> </a:t>
            </a:r>
            <a:r>
              <a:rPr lang="en-US">
                <a:latin typeface="Rockwell Light" panose="02040303020102020203" pitchFamily="18" charset="0"/>
              </a:rPr>
              <a:t>is the 2</a:t>
            </a:r>
            <a:r>
              <a:rPr lang="en-US" baseline="30000">
                <a:latin typeface="Rockwell Light" panose="02040303020102020203" pitchFamily="18" charset="0"/>
              </a:rPr>
              <a:t>nd</a:t>
            </a:r>
            <a:r>
              <a:rPr lang="en-US">
                <a:latin typeface="Rockwell Light" panose="02040303020102020203" pitchFamily="18" charset="0"/>
              </a:rPr>
              <a:t> county with most liters' consumption per capita.  </a:t>
            </a:r>
            <a:r>
              <a:rPr lang="en-US" b="1" noProof="0">
                <a:solidFill>
                  <a:srgbClr val="C58008"/>
                </a:solidFill>
                <a:latin typeface="Rockwell Light" panose="02040303020102020203" pitchFamily="18" charset="0"/>
              </a:rPr>
              <a:t> </a:t>
            </a:r>
            <a:endParaRPr lang="en-US" noProof="0">
              <a:latin typeface="Rockwell Light" panose="02040303020102020203" pitchFamily="18" charset="0"/>
            </a:endParaRPr>
          </a:p>
        </p:txBody>
      </p:sp>
      <p:pic>
        <p:nvPicPr>
          <p:cNvPr id="14" name="Picture 13">
            <a:extLst>
              <a:ext uri="{FF2B5EF4-FFF2-40B4-BE49-F238E27FC236}">
                <a16:creationId xmlns:a16="http://schemas.microsoft.com/office/drawing/2014/main" id="{BB459944-1ABE-F485-4DA4-4D43065445B2}"/>
              </a:ext>
            </a:extLst>
          </p:cNvPr>
          <p:cNvPicPr>
            <a:picLocks noChangeAspect="1"/>
          </p:cNvPicPr>
          <p:nvPr/>
        </p:nvPicPr>
        <p:blipFill>
          <a:blip r:embed="rId4"/>
          <a:stretch>
            <a:fillRect/>
          </a:stretch>
        </p:blipFill>
        <p:spPr>
          <a:xfrm>
            <a:off x="1494909" y="2041160"/>
            <a:ext cx="9202181" cy="4329268"/>
          </a:xfrm>
          <a:prstGeom prst="rect">
            <a:avLst/>
          </a:prstGeom>
        </p:spPr>
      </p:pic>
      <p:sp>
        <p:nvSpPr>
          <p:cNvPr id="5" name="Rectangle 4">
            <a:extLst>
              <a:ext uri="{FF2B5EF4-FFF2-40B4-BE49-F238E27FC236}">
                <a16:creationId xmlns:a16="http://schemas.microsoft.com/office/drawing/2014/main" id="{69D519B3-59C9-7D97-586D-39D24169812C}"/>
              </a:ext>
            </a:extLst>
          </p:cNvPr>
          <p:cNvSpPr/>
          <p:nvPr/>
        </p:nvSpPr>
        <p:spPr>
          <a:xfrm>
            <a:off x="5406964" y="6153802"/>
            <a:ext cx="2638096" cy="320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9" name="TextBox 8">
            <a:extLst>
              <a:ext uri="{FF2B5EF4-FFF2-40B4-BE49-F238E27FC236}">
                <a16:creationId xmlns:a16="http://schemas.microsoft.com/office/drawing/2014/main" id="{8BBEC506-696D-A330-4EFB-BD5CD8739896}"/>
              </a:ext>
            </a:extLst>
          </p:cNvPr>
          <p:cNvSpPr txBox="1"/>
          <p:nvPr/>
        </p:nvSpPr>
        <p:spPr>
          <a:xfrm>
            <a:off x="5749159" y="6175670"/>
            <a:ext cx="3216165" cy="338554"/>
          </a:xfrm>
          <a:prstGeom prst="rect">
            <a:avLst/>
          </a:prstGeom>
          <a:noFill/>
        </p:spPr>
        <p:txBody>
          <a:bodyPr wrap="square" rtlCol="0">
            <a:spAutoFit/>
          </a:bodyPr>
          <a:lstStyle/>
          <a:p>
            <a:r>
              <a:rPr lang="en-US" sz="1600">
                <a:latin typeface="Rockwell Light" panose="02040303020102020203" pitchFamily="18" charset="0"/>
              </a:rPr>
              <a:t>Sales per Capita</a:t>
            </a:r>
            <a:endParaRPr lang="ru-KZ" sz="1600">
              <a:latin typeface="Rockwell Light" panose="02040303020102020203" pitchFamily="18" charset="0"/>
            </a:endParaRPr>
          </a:p>
        </p:txBody>
      </p:sp>
      <p:sp>
        <p:nvSpPr>
          <p:cNvPr id="10" name="TextBox 9">
            <a:extLst>
              <a:ext uri="{FF2B5EF4-FFF2-40B4-BE49-F238E27FC236}">
                <a16:creationId xmlns:a16="http://schemas.microsoft.com/office/drawing/2014/main" id="{91EEA852-C571-EF56-193D-06FD1BE68C1F}"/>
              </a:ext>
            </a:extLst>
          </p:cNvPr>
          <p:cNvSpPr txBox="1"/>
          <p:nvPr/>
        </p:nvSpPr>
        <p:spPr>
          <a:xfrm rot="16200000">
            <a:off x="962684" y="3775024"/>
            <a:ext cx="1142868" cy="338554"/>
          </a:xfrm>
          <a:prstGeom prst="rect">
            <a:avLst/>
          </a:prstGeom>
          <a:noFill/>
        </p:spPr>
        <p:txBody>
          <a:bodyPr wrap="square" rtlCol="0">
            <a:spAutoFit/>
          </a:bodyPr>
          <a:lstStyle/>
          <a:p>
            <a:r>
              <a:rPr lang="en-US" sz="1600">
                <a:latin typeface="Rockwell Light" panose="02040303020102020203" pitchFamily="18" charset="0"/>
              </a:rPr>
              <a:t>County</a:t>
            </a:r>
            <a:endParaRPr lang="ru-KZ" sz="1600">
              <a:latin typeface="Rockwell Light" panose="02040303020102020203" pitchFamily="18" charset="0"/>
            </a:endParaRPr>
          </a:p>
        </p:txBody>
      </p:sp>
      <p:sp>
        <p:nvSpPr>
          <p:cNvPr id="11" name="Rectangle 10">
            <a:extLst>
              <a:ext uri="{FF2B5EF4-FFF2-40B4-BE49-F238E27FC236}">
                <a16:creationId xmlns:a16="http://schemas.microsoft.com/office/drawing/2014/main" id="{8F9B1BBA-82FD-782D-51C2-C045D945326F}"/>
              </a:ext>
            </a:extLst>
          </p:cNvPr>
          <p:cNvSpPr/>
          <p:nvPr/>
        </p:nvSpPr>
        <p:spPr>
          <a:xfrm>
            <a:off x="1703395" y="3665864"/>
            <a:ext cx="338555" cy="9932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2" name="TextBox 11">
            <a:extLst>
              <a:ext uri="{FF2B5EF4-FFF2-40B4-BE49-F238E27FC236}">
                <a16:creationId xmlns:a16="http://schemas.microsoft.com/office/drawing/2014/main" id="{D498B33C-5644-EAF1-E3D7-A5C97199EF6A}"/>
              </a:ext>
            </a:extLst>
          </p:cNvPr>
          <p:cNvSpPr txBox="1"/>
          <p:nvPr/>
        </p:nvSpPr>
        <p:spPr>
          <a:xfrm>
            <a:off x="4771696" y="1719793"/>
            <a:ext cx="4146331" cy="338554"/>
          </a:xfrm>
          <a:prstGeom prst="rect">
            <a:avLst/>
          </a:prstGeom>
          <a:noFill/>
        </p:spPr>
        <p:txBody>
          <a:bodyPr wrap="square" rtlCol="0">
            <a:spAutoFit/>
          </a:bodyPr>
          <a:lstStyle/>
          <a:p>
            <a:r>
              <a:rPr lang="en-US" sz="1600">
                <a:latin typeface="Rockwell Light" panose="02040303020102020203" pitchFamily="18" charset="0"/>
              </a:rPr>
              <a:t>Top 10 Counties by Sales per Capita</a:t>
            </a:r>
            <a:endParaRPr lang="ru-KZ" sz="1600">
              <a:latin typeface="Rockwell Light" panose="02040303020102020203" pitchFamily="18" charset="0"/>
            </a:endParaRPr>
          </a:p>
        </p:txBody>
      </p:sp>
      <p:sp>
        <p:nvSpPr>
          <p:cNvPr id="13" name="Rectangle 12">
            <a:extLst>
              <a:ext uri="{FF2B5EF4-FFF2-40B4-BE49-F238E27FC236}">
                <a16:creationId xmlns:a16="http://schemas.microsoft.com/office/drawing/2014/main" id="{FBE1D7AF-8CCA-5871-8F9F-C826AA807DD4}"/>
              </a:ext>
            </a:extLst>
          </p:cNvPr>
          <p:cNvSpPr/>
          <p:nvPr/>
        </p:nvSpPr>
        <p:spPr>
          <a:xfrm>
            <a:off x="5454869" y="2008382"/>
            <a:ext cx="2485697" cy="1830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Tree>
    <p:extLst>
      <p:ext uri="{BB962C8B-B14F-4D97-AF65-F5344CB8AC3E}">
        <p14:creationId xmlns:p14="http://schemas.microsoft.com/office/powerpoint/2010/main" val="4195492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6FAA6-3D19-B79B-D07F-BC324AD70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97F39-7169-D7F6-8556-AC26DB27DBDF}"/>
              </a:ext>
            </a:extLst>
          </p:cNvPr>
          <p:cNvSpPr txBox="1">
            <a:spLocks/>
          </p:cNvSpPr>
          <p:nvPr/>
        </p:nvSpPr>
        <p:spPr>
          <a:xfrm>
            <a:off x="536734" y="464634"/>
            <a:ext cx="7980864"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Why Des Moines, Polk?</a:t>
            </a:r>
            <a:endParaRPr lang="en-US" noProof="0"/>
          </a:p>
        </p:txBody>
      </p:sp>
      <p:cxnSp>
        <p:nvCxnSpPr>
          <p:cNvPr id="4" name="Straight Connector 3">
            <a:extLst>
              <a:ext uri="{FF2B5EF4-FFF2-40B4-BE49-F238E27FC236}">
                <a16:creationId xmlns:a16="http://schemas.microsoft.com/office/drawing/2014/main" id="{DE938837-AF1D-6A02-60F0-586BFAC9B6C5}"/>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BF76C355-1F17-4E80-538E-B42BF9CCD262}"/>
              </a:ext>
            </a:extLst>
          </p:cNvPr>
          <p:cNvGrpSpPr/>
          <p:nvPr/>
        </p:nvGrpSpPr>
        <p:grpSpPr>
          <a:xfrm>
            <a:off x="6134631" y="1847568"/>
            <a:ext cx="5317986" cy="4400238"/>
            <a:chOff x="6134631" y="1847568"/>
            <a:chExt cx="5317986" cy="4400238"/>
          </a:xfrm>
        </p:grpSpPr>
        <p:sp>
          <p:nvSpPr>
            <p:cNvPr id="9" name="Rectangle 8">
              <a:extLst>
                <a:ext uri="{FF2B5EF4-FFF2-40B4-BE49-F238E27FC236}">
                  <a16:creationId xmlns:a16="http://schemas.microsoft.com/office/drawing/2014/main" id="{DAEB17C0-0F45-AC75-A55C-28BCA4384E59}"/>
                </a:ext>
              </a:extLst>
            </p:cNvPr>
            <p:cNvSpPr/>
            <p:nvPr/>
          </p:nvSpPr>
          <p:spPr>
            <a:xfrm>
              <a:off x="6301846" y="1985045"/>
              <a:ext cx="5150771" cy="4262761"/>
            </a:xfrm>
            <a:prstGeom prst="rect">
              <a:avLst/>
            </a:prstGeom>
            <a:solidFill>
              <a:srgbClr val="C580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98" name="Picture 2" descr="Des Moines | Map, Population, History, &amp; Facts | Britannica">
              <a:extLst>
                <a:ext uri="{FF2B5EF4-FFF2-40B4-BE49-F238E27FC236}">
                  <a16:creationId xmlns:a16="http://schemas.microsoft.com/office/drawing/2014/main" id="{4DA2EF22-C663-F307-70A1-1C3498F38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4631" y="1847568"/>
              <a:ext cx="5112140" cy="419537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D2E412EE-4ECD-67DD-9EA2-AA627925971B}"/>
              </a:ext>
            </a:extLst>
          </p:cNvPr>
          <p:cNvSpPr txBox="1"/>
          <p:nvPr/>
        </p:nvSpPr>
        <p:spPr>
          <a:xfrm>
            <a:off x="544813" y="2059337"/>
            <a:ext cx="5112139" cy="3416320"/>
          </a:xfrm>
          <a:prstGeom prst="rect">
            <a:avLst/>
          </a:prstGeom>
          <a:noFill/>
        </p:spPr>
        <p:txBody>
          <a:bodyPr wrap="square" rtlCol="0" anchor="ctr">
            <a:spAutoFit/>
          </a:bodyPr>
          <a:lstStyle/>
          <a:p>
            <a:r>
              <a:rPr lang="en-US" b="1" noProof="0">
                <a:solidFill>
                  <a:srgbClr val="DAA520"/>
                </a:solidFill>
                <a:latin typeface="Rockwell Light" panose="02040303020102020203" pitchFamily="18" charset="0"/>
              </a:rPr>
              <a:t>Polk County</a:t>
            </a:r>
          </a:p>
          <a:p>
            <a:pPr marL="285750" indent="-285750">
              <a:buFont typeface="Arial" panose="020B0604020202020204" pitchFamily="34" charset="0"/>
              <a:buChar char="•"/>
            </a:pPr>
            <a:r>
              <a:rPr lang="en-US">
                <a:latin typeface="Rockwell Light" panose="02040303020102020203" pitchFamily="18" charset="0"/>
              </a:rPr>
              <a:t>M</a:t>
            </a:r>
            <a:r>
              <a:rPr lang="en-US" noProof="0" err="1">
                <a:latin typeface="Rockwell Light" panose="02040303020102020203" pitchFamily="18" charset="0"/>
              </a:rPr>
              <a:t>ost</a:t>
            </a:r>
            <a:r>
              <a:rPr lang="en-US" noProof="0">
                <a:latin typeface="Rockwell Light" panose="02040303020102020203" pitchFamily="18" charset="0"/>
              </a:rPr>
              <a:t> </a:t>
            </a:r>
            <a:r>
              <a:rPr lang="en-US" b="1" noProof="0">
                <a:latin typeface="Rockwell Light" panose="02040303020102020203" pitchFamily="18" charset="0"/>
              </a:rPr>
              <a:t>populous &amp; urbanized</a:t>
            </a:r>
            <a:r>
              <a:rPr lang="en-US" noProof="0">
                <a:latin typeface="Rockwell Light" panose="02040303020102020203" pitchFamily="18" charset="0"/>
              </a:rPr>
              <a:t> county in Iowa</a:t>
            </a:r>
          </a:p>
          <a:p>
            <a:pPr marL="285750" indent="-285750">
              <a:buFont typeface="Arial" panose="020B0604020202020204" pitchFamily="34" charset="0"/>
              <a:buChar char="•"/>
            </a:pPr>
            <a:r>
              <a:rPr lang="en-US" b="1">
                <a:latin typeface="Rockwell Light" panose="02040303020102020203" pitchFamily="18" charset="0"/>
              </a:rPr>
              <a:t>Affluent population ($) </a:t>
            </a:r>
            <a:r>
              <a:rPr lang="en-US">
                <a:latin typeface="Rockwell Light" panose="02040303020102020203" pitchFamily="18" charset="0"/>
              </a:rPr>
              <a:t>compared to the rest of the counties which are more rural:</a:t>
            </a:r>
            <a:endParaRPr lang="en-US" noProof="0">
              <a:latin typeface="Rockwell Light" panose="02040303020102020203" pitchFamily="18" charset="0"/>
            </a:endParaRPr>
          </a:p>
          <a:p>
            <a:pPr marL="742950" lvl="1" indent="-285750">
              <a:buFont typeface="Arial" panose="020B0604020202020204" pitchFamily="34" charset="0"/>
              <a:buChar char="•"/>
            </a:pPr>
            <a:r>
              <a:rPr lang="en-US">
                <a:latin typeface="Rockwell Light" panose="02040303020102020203" pitchFamily="18" charset="0"/>
              </a:rPr>
              <a:t>Higher Median household income </a:t>
            </a:r>
            <a:r>
              <a:rPr lang="en-US" b="1">
                <a:latin typeface="Rockwell Light" panose="02040303020102020203" pitchFamily="18" charset="0"/>
              </a:rPr>
              <a:t>$78,827 </a:t>
            </a:r>
            <a:r>
              <a:rPr lang="en-US">
                <a:latin typeface="Rockwell Light" panose="02040303020102020203" pitchFamily="18" charset="0"/>
              </a:rPr>
              <a:t>(2022)</a:t>
            </a:r>
          </a:p>
          <a:p>
            <a:pPr marL="742950" lvl="1" indent="-285750">
              <a:buFont typeface="Arial" panose="020B0604020202020204" pitchFamily="34" charset="0"/>
              <a:buChar char="•"/>
            </a:pPr>
            <a:r>
              <a:rPr lang="en-US">
                <a:latin typeface="Rockwell Light" panose="02040303020102020203" pitchFamily="18" charset="0"/>
              </a:rPr>
              <a:t>Homeownership rate: </a:t>
            </a:r>
            <a:r>
              <a:rPr lang="en-US" b="1">
                <a:latin typeface="Rockwell Light" panose="02040303020102020203" pitchFamily="18" charset="0"/>
              </a:rPr>
              <a:t>67.1% </a:t>
            </a:r>
            <a:r>
              <a:rPr lang="en-US">
                <a:latin typeface="Rockwell Light" panose="02040303020102020203" pitchFamily="18" charset="0"/>
              </a:rPr>
              <a:t>(2022)</a:t>
            </a:r>
          </a:p>
          <a:p>
            <a:endParaRPr lang="en-US">
              <a:latin typeface="Rockwell Light" panose="02040303020102020203" pitchFamily="18" charset="0"/>
            </a:endParaRPr>
          </a:p>
          <a:p>
            <a:r>
              <a:rPr lang="en-US" b="1">
                <a:solidFill>
                  <a:srgbClr val="DAA520"/>
                </a:solidFill>
                <a:latin typeface="Rockwell Light" panose="02040303020102020203" pitchFamily="18" charset="0"/>
              </a:rPr>
              <a:t>Des Moines – Capital city:</a:t>
            </a:r>
          </a:p>
          <a:p>
            <a:pPr marL="285750" indent="-285750">
              <a:buFont typeface="Arial" panose="020B0604020202020204" pitchFamily="34" charset="0"/>
              <a:buChar char="•"/>
            </a:pPr>
            <a:r>
              <a:rPr lang="en-US" b="1" noProof="0">
                <a:solidFill>
                  <a:srgbClr val="362B2B"/>
                </a:solidFill>
                <a:latin typeface="Rockwell Light" panose="02040303020102020203" pitchFamily="18" charset="0"/>
              </a:rPr>
              <a:t>White</a:t>
            </a:r>
            <a:r>
              <a:rPr lang="en-US" noProof="0">
                <a:solidFill>
                  <a:srgbClr val="362B2B"/>
                </a:solidFill>
                <a:latin typeface="Rockwell Light" panose="02040303020102020203" pitchFamily="18" charset="0"/>
              </a:rPr>
              <a:t>: 79,4%</a:t>
            </a:r>
          </a:p>
          <a:p>
            <a:pPr marL="285750" indent="-285750">
              <a:buFont typeface="Arial" panose="020B0604020202020204" pitchFamily="34" charset="0"/>
              <a:buChar char="•"/>
            </a:pPr>
            <a:r>
              <a:rPr lang="en-US" noProof="0">
                <a:solidFill>
                  <a:srgbClr val="362B2B"/>
                </a:solidFill>
                <a:latin typeface="Rockwell Light" panose="02040303020102020203" pitchFamily="18" charset="0"/>
              </a:rPr>
              <a:t>Hispanic: 7,57%</a:t>
            </a:r>
          </a:p>
          <a:p>
            <a:pPr marL="285750" indent="-285750">
              <a:buFont typeface="Arial" panose="020B0604020202020204" pitchFamily="34" charset="0"/>
              <a:buChar char="•"/>
            </a:pPr>
            <a:r>
              <a:rPr lang="en-US">
                <a:solidFill>
                  <a:srgbClr val="362B2B"/>
                </a:solidFill>
                <a:latin typeface="Rockwell Light" panose="02040303020102020203" pitchFamily="18" charset="0"/>
              </a:rPr>
              <a:t>Black: 5,44%</a:t>
            </a:r>
            <a:endParaRPr lang="en-US" noProof="0">
              <a:solidFill>
                <a:srgbClr val="362B2B"/>
              </a:solidFill>
              <a:latin typeface="Rockwell Light" panose="02040303020102020203" pitchFamily="18" charset="0"/>
            </a:endParaRPr>
          </a:p>
        </p:txBody>
      </p:sp>
      <p:sp>
        <p:nvSpPr>
          <p:cNvPr id="6" name="Title 1">
            <a:extLst>
              <a:ext uri="{FF2B5EF4-FFF2-40B4-BE49-F238E27FC236}">
                <a16:creationId xmlns:a16="http://schemas.microsoft.com/office/drawing/2014/main" id="{937706E2-4210-2883-7614-25B2E0561561}"/>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Post-covid overview</a:t>
            </a:r>
          </a:p>
        </p:txBody>
      </p:sp>
      <p:pic>
        <p:nvPicPr>
          <p:cNvPr id="7" name="Picture 2">
            <a:extLst>
              <a:ext uri="{FF2B5EF4-FFF2-40B4-BE49-F238E27FC236}">
                <a16:creationId xmlns:a16="http://schemas.microsoft.com/office/drawing/2014/main" id="{D286632D-E563-C437-9A9C-790F5B740D5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84E8D9C-41A7-5B7B-14A0-110386B77DD7}"/>
              </a:ext>
            </a:extLst>
          </p:cNvPr>
          <p:cNvSpPr txBox="1"/>
          <p:nvPr/>
        </p:nvSpPr>
        <p:spPr>
          <a:xfrm>
            <a:off x="35911" y="6627168"/>
            <a:ext cx="6098720" cy="230832"/>
          </a:xfrm>
          <a:prstGeom prst="rect">
            <a:avLst/>
          </a:prstGeom>
          <a:noFill/>
        </p:spPr>
        <p:txBody>
          <a:bodyPr wrap="square">
            <a:spAutoFit/>
          </a:bodyPr>
          <a:lstStyle/>
          <a:p>
            <a:r>
              <a:rPr lang="en-US" sz="900">
                <a:latin typeface="Rockwell Light" panose="02040303020102020203" pitchFamily="18" charset="0"/>
                <a:hlinkClick r:id="rId6"/>
              </a:rPr>
              <a:t>Polk County, IA | Data USA</a:t>
            </a:r>
            <a:endParaRPr lang="en-US" sz="900">
              <a:latin typeface="Rockwell Light" panose="02040303020102020203" pitchFamily="18" charset="0"/>
            </a:endParaRPr>
          </a:p>
        </p:txBody>
      </p:sp>
    </p:spTree>
    <p:extLst>
      <p:ext uri="{BB962C8B-B14F-4D97-AF65-F5344CB8AC3E}">
        <p14:creationId xmlns:p14="http://schemas.microsoft.com/office/powerpoint/2010/main" val="3580341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1C8C36-D3EF-DD01-3882-7DACE0CC7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A0547-D8DC-3FCA-8FD7-5AA09BEE16DA}"/>
              </a:ext>
            </a:extLst>
          </p:cNvPr>
          <p:cNvSpPr txBox="1">
            <a:spLocks/>
          </p:cNvSpPr>
          <p:nvPr/>
        </p:nvSpPr>
        <p:spPr>
          <a:xfrm>
            <a:off x="527554" y="647514"/>
            <a:ext cx="7980864"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Stores with most sales</a:t>
            </a:r>
            <a:endParaRPr lang="en-US" noProof="0"/>
          </a:p>
        </p:txBody>
      </p:sp>
      <p:cxnSp>
        <p:nvCxnSpPr>
          <p:cNvPr id="4" name="Straight Connector 3">
            <a:extLst>
              <a:ext uri="{FF2B5EF4-FFF2-40B4-BE49-F238E27FC236}">
                <a16:creationId xmlns:a16="http://schemas.microsoft.com/office/drawing/2014/main" id="{A2A2ED10-16FD-B1D5-CE4F-489F812C215B}"/>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6A6F048-79BD-95C3-2790-918ED24B3C31}"/>
              </a:ext>
            </a:extLst>
          </p:cNvPr>
          <p:cNvCxnSpPr>
            <a:cxnSpLocks/>
          </p:cNvCxnSpPr>
          <p:nvPr/>
        </p:nvCxnSpPr>
        <p:spPr>
          <a:xfrm>
            <a:off x="6483096" y="1998728"/>
            <a:ext cx="0" cy="3973912"/>
          </a:xfrm>
          <a:prstGeom prst="line">
            <a:avLst/>
          </a:prstGeom>
          <a:ln>
            <a:solidFill>
              <a:srgbClr val="C58008"/>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C511050-56C7-B1E5-CF6B-3EAEA183CD2E}"/>
              </a:ext>
            </a:extLst>
          </p:cNvPr>
          <p:cNvSpPr txBox="1"/>
          <p:nvPr/>
        </p:nvSpPr>
        <p:spPr>
          <a:xfrm>
            <a:off x="6097495" y="378581"/>
            <a:ext cx="2496312" cy="646331"/>
          </a:xfrm>
          <a:prstGeom prst="rect">
            <a:avLst/>
          </a:prstGeom>
          <a:noFill/>
        </p:spPr>
        <p:txBody>
          <a:bodyPr wrap="square" rtlCol="0">
            <a:spAutoFit/>
          </a:bodyPr>
          <a:lstStyle/>
          <a:p>
            <a:endParaRPr lang="en-US" noProof="0">
              <a:highlight>
                <a:srgbClr val="FFFF00"/>
              </a:highlight>
            </a:endParaRPr>
          </a:p>
          <a:p>
            <a:endParaRPr lang="en-US" noProof="0">
              <a:highlight>
                <a:srgbClr val="FFFF00"/>
              </a:highlight>
            </a:endParaRPr>
          </a:p>
        </p:txBody>
      </p:sp>
      <p:pic>
        <p:nvPicPr>
          <p:cNvPr id="8" name="Imagen 7" descr="Gráfico, Gráfico de barras&#10;&#10;El contenido generado por inteligencia artificial puede ser incorrecto.">
            <a:extLst>
              <a:ext uri="{FF2B5EF4-FFF2-40B4-BE49-F238E27FC236}">
                <a16:creationId xmlns:a16="http://schemas.microsoft.com/office/drawing/2014/main" id="{D5FC08F0-3B20-E979-E2AE-CD4262E7BCB6}"/>
              </a:ext>
            </a:extLst>
          </p:cNvPr>
          <p:cNvPicPr>
            <a:picLocks noChangeAspect="1"/>
          </p:cNvPicPr>
          <p:nvPr/>
        </p:nvPicPr>
        <p:blipFill>
          <a:blip r:embed="rId3"/>
          <a:srcRect t="6285"/>
          <a:stretch/>
        </p:blipFill>
        <p:spPr>
          <a:xfrm>
            <a:off x="6556737" y="1998727"/>
            <a:ext cx="4895876" cy="4248325"/>
          </a:xfrm>
          <a:prstGeom prst="rect">
            <a:avLst/>
          </a:prstGeom>
        </p:spPr>
      </p:pic>
      <p:pic>
        <p:nvPicPr>
          <p:cNvPr id="12" name="Picture 2" descr="Imagen que contiene dibujo&#10;&#10;El contenido generado por inteligencia artificial puede ser incorrecto.">
            <a:extLst>
              <a:ext uri="{FF2B5EF4-FFF2-40B4-BE49-F238E27FC236}">
                <a16:creationId xmlns:a16="http://schemas.microsoft.com/office/drawing/2014/main" id="{75653A78-5331-E45F-2206-86E9D23F7079}"/>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5D46435-9616-2D47-561D-77A8530E187F}"/>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Post-covid overview</a:t>
            </a:r>
          </a:p>
        </p:txBody>
      </p:sp>
      <p:pic>
        <p:nvPicPr>
          <p:cNvPr id="11" name="Picture 10">
            <a:extLst>
              <a:ext uri="{FF2B5EF4-FFF2-40B4-BE49-F238E27FC236}">
                <a16:creationId xmlns:a16="http://schemas.microsoft.com/office/drawing/2014/main" id="{83F6CDE3-DB62-C5A4-96DF-1A9B5764BF4D}"/>
              </a:ext>
            </a:extLst>
          </p:cNvPr>
          <p:cNvPicPr>
            <a:picLocks noChangeAspect="1"/>
          </p:cNvPicPr>
          <p:nvPr/>
        </p:nvPicPr>
        <p:blipFill>
          <a:blip r:embed="rId6"/>
          <a:srcRect t="10531"/>
          <a:stretch/>
        </p:blipFill>
        <p:spPr>
          <a:xfrm>
            <a:off x="82083" y="2241088"/>
            <a:ext cx="5695980" cy="3731552"/>
          </a:xfrm>
          <a:prstGeom prst="rect">
            <a:avLst/>
          </a:prstGeom>
        </p:spPr>
      </p:pic>
      <p:sp>
        <p:nvSpPr>
          <p:cNvPr id="3" name="TextBox 2">
            <a:extLst>
              <a:ext uri="{FF2B5EF4-FFF2-40B4-BE49-F238E27FC236}">
                <a16:creationId xmlns:a16="http://schemas.microsoft.com/office/drawing/2014/main" id="{4EF5A696-07A4-EB1D-C632-612DC0C4A176}"/>
              </a:ext>
            </a:extLst>
          </p:cNvPr>
          <p:cNvSpPr txBox="1"/>
          <p:nvPr/>
        </p:nvSpPr>
        <p:spPr>
          <a:xfrm>
            <a:off x="2447652" y="158728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Store</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Type</a:t>
            </a:r>
            <a:endParaRPr lang="en-US" noProof="0">
              <a:solidFill>
                <a:srgbClr val="C58008"/>
              </a:solidFill>
              <a:latin typeface="Rockwell Light" panose="02040303020102020203" pitchFamily="18" charset="0"/>
            </a:endParaRPr>
          </a:p>
        </p:txBody>
      </p:sp>
      <p:sp>
        <p:nvSpPr>
          <p:cNvPr id="5" name="TextBox 4">
            <a:extLst>
              <a:ext uri="{FF2B5EF4-FFF2-40B4-BE49-F238E27FC236}">
                <a16:creationId xmlns:a16="http://schemas.microsoft.com/office/drawing/2014/main" id="{842629A5-4B3D-0E65-90E3-4B7FEC48EA25}"/>
              </a:ext>
            </a:extLst>
          </p:cNvPr>
          <p:cNvSpPr txBox="1"/>
          <p:nvPr/>
        </p:nvSpPr>
        <p:spPr>
          <a:xfrm>
            <a:off x="8355012" y="1497226"/>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Store</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Name</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378794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8DD6C6-70A3-34EA-6E93-881A2961ADD4}"/>
              </a:ext>
            </a:extLst>
          </p:cNvPr>
          <p:cNvSpPr txBox="1"/>
          <p:nvPr/>
        </p:nvSpPr>
        <p:spPr>
          <a:xfrm>
            <a:off x="3590412" y="719666"/>
            <a:ext cx="5308600" cy="369332"/>
          </a:xfrm>
          <a:prstGeom prst="rect">
            <a:avLst/>
          </a:prstGeom>
          <a:noFill/>
        </p:spPr>
        <p:txBody>
          <a:bodyPr wrap="square" rtlCol="0">
            <a:spAutoFit/>
          </a:bodyPr>
          <a:lstStyle/>
          <a:p>
            <a:r>
              <a:rPr lang="en-US"/>
              <a:t>Transition slide to introduce the 3 scenarios. </a:t>
            </a:r>
          </a:p>
        </p:txBody>
      </p:sp>
      <p:pic>
        <p:nvPicPr>
          <p:cNvPr id="3" name="Picture 6" descr="Canadian Club Canadian Whisky | 750 ml Bottle">
            <a:extLst>
              <a:ext uri="{FF2B5EF4-FFF2-40B4-BE49-F238E27FC236}">
                <a16:creationId xmlns:a16="http://schemas.microsoft.com/office/drawing/2014/main" id="{2CF0B2F7-9C02-DC24-2441-C8250A60FB9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0024" r="31915"/>
          <a:stretch/>
        </p:blipFill>
        <p:spPr bwMode="auto">
          <a:xfrm>
            <a:off x="3590412" y="7622919"/>
            <a:ext cx="1489432" cy="39132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Download Titos Handmade Vodka Bottle | Wallpapers.com">
            <a:extLst>
              <a:ext uri="{FF2B5EF4-FFF2-40B4-BE49-F238E27FC236}">
                <a16:creationId xmlns:a16="http://schemas.microsoft.com/office/drawing/2014/main" id="{F8D3847B-E716-EE2C-AE05-C1353BC93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2995" y="7518144"/>
            <a:ext cx="1045934" cy="39880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Jalisco Tequila Reposado 100% Agave - 700 ml : Amazon.es: Alimentación y  bebidas">
            <a:extLst>
              <a:ext uri="{FF2B5EF4-FFF2-40B4-BE49-F238E27FC236}">
                <a16:creationId xmlns:a16="http://schemas.microsoft.com/office/drawing/2014/main" id="{EAAF4A6D-A977-B9ED-5D5D-194505D2F49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466" r="24114"/>
          <a:stretch/>
        </p:blipFill>
        <p:spPr bwMode="auto">
          <a:xfrm>
            <a:off x="7451579" y="7363181"/>
            <a:ext cx="1533525" cy="42207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E99EDC-00C3-284A-594A-9FACC4BFAED5}"/>
              </a:ext>
            </a:extLst>
          </p:cNvPr>
          <p:cNvSpPr txBox="1"/>
          <p:nvPr/>
        </p:nvSpPr>
        <p:spPr>
          <a:xfrm>
            <a:off x="5659235" y="6858000"/>
            <a:ext cx="1905000" cy="553998"/>
          </a:xfrm>
          <a:prstGeom prst="rect">
            <a:avLst/>
          </a:prstGeom>
          <a:noFill/>
        </p:spPr>
        <p:txBody>
          <a:bodyPr wrap="square" rtlCol="0">
            <a:spAutoFit/>
          </a:bodyPr>
          <a:lstStyle/>
          <a:p>
            <a:r>
              <a:rPr lang="en-US" sz="3000" noProof="0">
                <a:latin typeface="Rockwell Light" panose="02040303020102020203" pitchFamily="18" charset="0"/>
              </a:rPr>
              <a:t>Vodka</a:t>
            </a:r>
          </a:p>
        </p:txBody>
      </p:sp>
      <p:sp>
        <p:nvSpPr>
          <p:cNvPr id="7" name="TextBox 6">
            <a:extLst>
              <a:ext uri="{FF2B5EF4-FFF2-40B4-BE49-F238E27FC236}">
                <a16:creationId xmlns:a16="http://schemas.microsoft.com/office/drawing/2014/main" id="{E8DEB4BF-94BF-BF10-AEC8-7705FF510E91}"/>
              </a:ext>
            </a:extLst>
          </p:cNvPr>
          <p:cNvSpPr txBox="1"/>
          <p:nvPr/>
        </p:nvSpPr>
        <p:spPr>
          <a:xfrm>
            <a:off x="3454256" y="6858000"/>
            <a:ext cx="1905000" cy="553998"/>
          </a:xfrm>
          <a:prstGeom prst="rect">
            <a:avLst/>
          </a:prstGeom>
          <a:noFill/>
        </p:spPr>
        <p:txBody>
          <a:bodyPr wrap="square" rtlCol="0">
            <a:spAutoFit/>
          </a:bodyPr>
          <a:lstStyle/>
          <a:p>
            <a:r>
              <a:rPr lang="en-US" sz="3000" noProof="0">
                <a:latin typeface="Rockwell Light" panose="02040303020102020203" pitchFamily="18" charset="0"/>
              </a:rPr>
              <a:t>Whiskey</a:t>
            </a:r>
          </a:p>
        </p:txBody>
      </p:sp>
      <p:sp>
        <p:nvSpPr>
          <p:cNvPr id="8" name="TextBox 7">
            <a:extLst>
              <a:ext uri="{FF2B5EF4-FFF2-40B4-BE49-F238E27FC236}">
                <a16:creationId xmlns:a16="http://schemas.microsoft.com/office/drawing/2014/main" id="{FBDA35BD-B500-99D2-3D39-87CC38EFA6DC}"/>
              </a:ext>
            </a:extLst>
          </p:cNvPr>
          <p:cNvSpPr txBox="1"/>
          <p:nvPr/>
        </p:nvSpPr>
        <p:spPr>
          <a:xfrm>
            <a:off x="7451579" y="6858000"/>
            <a:ext cx="1905000" cy="553998"/>
          </a:xfrm>
          <a:prstGeom prst="rect">
            <a:avLst/>
          </a:prstGeom>
          <a:noFill/>
        </p:spPr>
        <p:txBody>
          <a:bodyPr wrap="square" rtlCol="0">
            <a:spAutoFit/>
          </a:bodyPr>
          <a:lstStyle/>
          <a:p>
            <a:r>
              <a:rPr lang="en-US" sz="3000" noProof="0">
                <a:latin typeface="Rockwell Light" panose="02040303020102020203" pitchFamily="18" charset="0"/>
              </a:rPr>
              <a:t>Tequila</a:t>
            </a:r>
          </a:p>
        </p:txBody>
      </p:sp>
      <p:pic>
        <p:nvPicPr>
          <p:cNvPr id="1026" name="Picture 2" descr="Alcohol Photos, Download The BEST Free Alcohol Stock Photos &amp; HD Images">
            <a:extLst>
              <a:ext uri="{FF2B5EF4-FFF2-40B4-BE49-F238E27FC236}">
                <a16:creationId xmlns:a16="http://schemas.microsoft.com/office/drawing/2014/main" id="{5163FE8E-3B0D-4461-DB35-6D3ABECCF92A}"/>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0" y="-1402423"/>
            <a:ext cx="12390634" cy="82604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F818032-2C13-E308-2C47-FA1B448335FC}"/>
              </a:ext>
            </a:extLst>
          </p:cNvPr>
          <p:cNvSpPr txBox="1"/>
          <p:nvPr/>
        </p:nvSpPr>
        <p:spPr>
          <a:xfrm>
            <a:off x="5070526" y="56138"/>
            <a:ext cx="3861167" cy="6247864"/>
          </a:xfrm>
          <a:prstGeom prst="rect">
            <a:avLst/>
          </a:prstGeom>
          <a:noFill/>
        </p:spPr>
        <p:txBody>
          <a:bodyPr wrap="square" rtlCol="0">
            <a:spAutoFit/>
          </a:bodyPr>
          <a:lstStyle/>
          <a:p>
            <a:r>
              <a:rPr lang="es-MX" sz="40000">
                <a:solidFill>
                  <a:schemeClr val="bg1"/>
                </a:solidFill>
                <a:latin typeface="Rockwell" panose="02060603020205020403" pitchFamily="18" charset="0"/>
              </a:rPr>
              <a:t>?</a:t>
            </a:r>
          </a:p>
        </p:txBody>
      </p:sp>
    </p:spTree>
    <p:extLst>
      <p:ext uri="{BB962C8B-B14F-4D97-AF65-F5344CB8AC3E}">
        <p14:creationId xmlns:p14="http://schemas.microsoft.com/office/powerpoint/2010/main" val="20092407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52E74-9893-DFFD-35E8-77B77DF7297D}"/>
              </a:ext>
            </a:extLst>
          </p:cNvPr>
          <p:cNvSpPr txBox="1">
            <a:spLocks/>
          </p:cNvSpPr>
          <p:nvPr/>
        </p:nvSpPr>
        <p:spPr>
          <a:xfrm>
            <a:off x="839788" y="1428750"/>
            <a:ext cx="3932237" cy="6286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noProof="0">
                <a:latin typeface="Rockwell Light" panose="020F0502020204030204" pitchFamily="18" charset="0"/>
              </a:rPr>
              <a:t>Three scenarios</a:t>
            </a:r>
          </a:p>
        </p:txBody>
      </p:sp>
      <p:cxnSp>
        <p:nvCxnSpPr>
          <p:cNvPr id="3" name="Straight Connector 2">
            <a:extLst>
              <a:ext uri="{FF2B5EF4-FFF2-40B4-BE49-F238E27FC236}">
                <a16:creationId xmlns:a16="http://schemas.microsoft.com/office/drawing/2014/main" id="{1BE6781E-9A9F-09FB-3F7B-6E9AC7B13EE0}"/>
              </a:ext>
            </a:extLst>
          </p:cNvPr>
          <p:cNvCxnSpPr/>
          <p:nvPr/>
        </p:nvCxnSpPr>
        <p:spPr>
          <a:xfrm>
            <a:off x="839788" y="205740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5126" name="Picture 6" descr="Canadian Club Canadian Whisky | 750 ml Bottle">
            <a:extLst>
              <a:ext uri="{FF2B5EF4-FFF2-40B4-BE49-F238E27FC236}">
                <a16:creationId xmlns:a16="http://schemas.microsoft.com/office/drawing/2014/main" id="{F3281286-4B48-AC72-B06B-159E3E32156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024" r="31915"/>
          <a:stretch/>
        </p:blipFill>
        <p:spPr bwMode="auto">
          <a:xfrm>
            <a:off x="3381291" y="2896971"/>
            <a:ext cx="1489432" cy="3913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Download Titos Handmade Vodka Bottle | Wallpapers.com">
            <a:extLst>
              <a:ext uri="{FF2B5EF4-FFF2-40B4-BE49-F238E27FC236}">
                <a16:creationId xmlns:a16="http://schemas.microsoft.com/office/drawing/2014/main" id="{FCABAF1E-397D-310D-E572-99B9D3F2A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74" y="2792196"/>
            <a:ext cx="1045934" cy="39880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alisco Tequila Reposado 100% Agave - 700 ml : Amazon.es: Alimentación y  bebidas">
            <a:extLst>
              <a:ext uri="{FF2B5EF4-FFF2-40B4-BE49-F238E27FC236}">
                <a16:creationId xmlns:a16="http://schemas.microsoft.com/office/drawing/2014/main" id="{B54E0A94-6DBF-7DE3-46B1-892A2A4F326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66" r="24114"/>
          <a:stretch/>
        </p:blipFill>
        <p:spPr bwMode="auto">
          <a:xfrm>
            <a:off x="7242458" y="2637233"/>
            <a:ext cx="1533525" cy="42207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12A8585-7EFA-D7C9-97B2-91AA498D9443}"/>
              </a:ext>
            </a:extLst>
          </p:cNvPr>
          <p:cNvSpPr txBox="1"/>
          <p:nvPr/>
        </p:nvSpPr>
        <p:spPr>
          <a:xfrm>
            <a:off x="5450114" y="2132052"/>
            <a:ext cx="1905000" cy="553998"/>
          </a:xfrm>
          <a:prstGeom prst="rect">
            <a:avLst/>
          </a:prstGeom>
          <a:noFill/>
        </p:spPr>
        <p:txBody>
          <a:bodyPr wrap="square" rtlCol="0">
            <a:spAutoFit/>
          </a:bodyPr>
          <a:lstStyle/>
          <a:p>
            <a:r>
              <a:rPr lang="en-US" sz="3000" noProof="0">
                <a:latin typeface="Rockwell Light" panose="02040303020102020203" pitchFamily="18" charset="0"/>
              </a:rPr>
              <a:t>Vodka</a:t>
            </a:r>
          </a:p>
        </p:txBody>
      </p:sp>
      <p:sp>
        <p:nvSpPr>
          <p:cNvPr id="11" name="TextBox 10">
            <a:extLst>
              <a:ext uri="{FF2B5EF4-FFF2-40B4-BE49-F238E27FC236}">
                <a16:creationId xmlns:a16="http://schemas.microsoft.com/office/drawing/2014/main" id="{237CE4B6-F6A0-1DF4-44C7-279CD3F951F1}"/>
              </a:ext>
            </a:extLst>
          </p:cNvPr>
          <p:cNvSpPr txBox="1"/>
          <p:nvPr/>
        </p:nvSpPr>
        <p:spPr>
          <a:xfrm>
            <a:off x="3245135" y="2132052"/>
            <a:ext cx="1905000" cy="553998"/>
          </a:xfrm>
          <a:prstGeom prst="rect">
            <a:avLst/>
          </a:prstGeom>
          <a:noFill/>
        </p:spPr>
        <p:txBody>
          <a:bodyPr wrap="square" rtlCol="0">
            <a:spAutoFit/>
          </a:bodyPr>
          <a:lstStyle/>
          <a:p>
            <a:r>
              <a:rPr lang="en-US" sz="3000" noProof="0">
                <a:latin typeface="Rockwell Light" panose="02040303020102020203" pitchFamily="18" charset="0"/>
              </a:rPr>
              <a:t>Whiskey</a:t>
            </a:r>
          </a:p>
        </p:txBody>
      </p:sp>
      <p:sp>
        <p:nvSpPr>
          <p:cNvPr id="12" name="TextBox 11">
            <a:extLst>
              <a:ext uri="{FF2B5EF4-FFF2-40B4-BE49-F238E27FC236}">
                <a16:creationId xmlns:a16="http://schemas.microsoft.com/office/drawing/2014/main" id="{4133B7B3-98E7-A8A9-722E-491430ADC183}"/>
              </a:ext>
            </a:extLst>
          </p:cNvPr>
          <p:cNvSpPr txBox="1"/>
          <p:nvPr/>
        </p:nvSpPr>
        <p:spPr>
          <a:xfrm>
            <a:off x="7242458" y="2132052"/>
            <a:ext cx="1905000" cy="553998"/>
          </a:xfrm>
          <a:prstGeom prst="rect">
            <a:avLst/>
          </a:prstGeom>
          <a:noFill/>
        </p:spPr>
        <p:txBody>
          <a:bodyPr wrap="square" rtlCol="0">
            <a:spAutoFit/>
          </a:bodyPr>
          <a:lstStyle/>
          <a:p>
            <a:r>
              <a:rPr lang="en-US" sz="3000" noProof="0">
                <a:latin typeface="Rockwell Light" panose="02040303020102020203" pitchFamily="18" charset="0"/>
              </a:rPr>
              <a:t>Tequila</a:t>
            </a:r>
          </a:p>
        </p:txBody>
      </p:sp>
      <p:pic>
        <p:nvPicPr>
          <p:cNvPr id="13" name="Picture 2">
            <a:extLst>
              <a:ext uri="{FF2B5EF4-FFF2-40B4-BE49-F238E27FC236}">
                <a16:creationId xmlns:a16="http://schemas.microsoft.com/office/drawing/2014/main" id="{C58EB4E2-B89F-1201-D952-CB9D60C19FEA}"/>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EBF37A-985D-E707-B71C-7D4B6220BFEC}"/>
              </a:ext>
            </a:extLst>
          </p:cNvPr>
          <p:cNvSpPr txBox="1"/>
          <p:nvPr/>
        </p:nvSpPr>
        <p:spPr>
          <a:xfrm>
            <a:off x="6261382" y="6967285"/>
            <a:ext cx="4482817" cy="1323439"/>
          </a:xfrm>
          <a:prstGeom prst="rect">
            <a:avLst/>
          </a:prstGeom>
          <a:noFill/>
        </p:spPr>
        <p:txBody>
          <a:bodyPr wrap="square" rtlCol="0">
            <a:spAutoFit/>
          </a:bodyPr>
          <a:lstStyle/>
          <a:p>
            <a:r>
              <a:rPr lang="en-US" sz="8000" noProof="0">
                <a:latin typeface="Rockwell Light" panose="02040303020102020203" pitchFamily="18" charset="0"/>
              </a:rPr>
              <a:t>Whiskey</a:t>
            </a:r>
          </a:p>
        </p:txBody>
      </p:sp>
      <p:cxnSp>
        <p:nvCxnSpPr>
          <p:cNvPr id="5" name="Straight Connector 4">
            <a:extLst>
              <a:ext uri="{FF2B5EF4-FFF2-40B4-BE49-F238E27FC236}">
                <a16:creationId xmlns:a16="http://schemas.microsoft.com/office/drawing/2014/main" id="{A6F7AD97-E247-CAEF-A91D-E9725D109410}"/>
              </a:ext>
            </a:extLst>
          </p:cNvPr>
          <p:cNvCxnSpPr/>
          <p:nvPr/>
        </p:nvCxnSpPr>
        <p:spPr>
          <a:xfrm>
            <a:off x="6261382" y="8396035"/>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7" name="Picture 6" descr="Canadian Club Canadian Whisky | 750 ml Bottle">
            <a:extLst>
              <a:ext uri="{FF2B5EF4-FFF2-40B4-BE49-F238E27FC236}">
                <a16:creationId xmlns:a16="http://schemas.microsoft.com/office/drawing/2014/main" id="{E7FC93F5-7954-A647-9793-0811CB44A19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024" r="31915"/>
          <a:stretch/>
        </p:blipFill>
        <p:spPr bwMode="auto">
          <a:xfrm>
            <a:off x="11090030" y="6977336"/>
            <a:ext cx="1489432" cy="391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1603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1301F-F9EF-C6E7-8F24-ACBD899085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DD95311-0707-F48F-9C31-4736372337F1}"/>
              </a:ext>
            </a:extLst>
          </p:cNvPr>
          <p:cNvSpPr txBox="1"/>
          <p:nvPr/>
        </p:nvSpPr>
        <p:spPr>
          <a:xfrm>
            <a:off x="1108357" y="2933700"/>
            <a:ext cx="4482817" cy="1323439"/>
          </a:xfrm>
          <a:prstGeom prst="rect">
            <a:avLst/>
          </a:prstGeom>
          <a:noFill/>
        </p:spPr>
        <p:txBody>
          <a:bodyPr wrap="square" rtlCol="0">
            <a:spAutoFit/>
          </a:bodyPr>
          <a:lstStyle/>
          <a:p>
            <a:r>
              <a:rPr lang="en-US" sz="8000" noProof="0">
                <a:latin typeface="Rockwell Light" panose="02040303020102020203" pitchFamily="18" charset="0"/>
              </a:rPr>
              <a:t>Whiskey</a:t>
            </a:r>
          </a:p>
        </p:txBody>
      </p:sp>
      <p:cxnSp>
        <p:nvCxnSpPr>
          <p:cNvPr id="5" name="Straight Connector 4">
            <a:extLst>
              <a:ext uri="{FF2B5EF4-FFF2-40B4-BE49-F238E27FC236}">
                <a16:creationId xmlns:a16="http://schemas.microsoft.com/office/drawing/2014/main" id="{6BBA4508-FC87-5948-261F-A5D0CEFB2EAD}"/>
              </a:ext>
            </a:extLst>
          </p:cNvPr>
          <p:cNvCxnSpPr/>
          <p:nvPr/>
        </p:nvCxnSpPr>
        <p:spPr>
          <a:xfrm>
            <a:off x="1108357" y="436245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2" name="Picture 6" descr="Canadian Club Canadian Whisky | 750 ml Bottle">
            <a:extLst>
              <a:ext uri="{FF2B5EF4-FFF2-40B4-BE49-F238E27FC236}">
                <a16:creationId xmlns:a16="http://schemas.microsoft.com/office/drawing/2014/main" id="{33AA4AF0-E10C-B7EF-BF56-C372C5EE7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24" r="31915"/>
          <a:stretch/>
        </p:blipFill>
        <p:spPr bwMode="auto">
          <a:xfrm>
            <a:off x="7592906" y="601887"/>
            <a:ext cx="3490737" cy="917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2F82388-2C69-4470-6B59-6AB7ED20BF31}"/>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1">
            <a:extLst>
              <a:ext uri="{FF2B5EF4-FFF2-40B4-BE49-F238E27FC236}">
                <a16:creationId xmlns:a16="http://schemas.microsoft.com/office/drawing/2014/main" id="{B9A7FAF3-ED5B-3E93-8C57-306B54278F25}"/>
              </a:ext>
            </a:extLst>
          </p:cNvPr>
          <p:cNvSpPr txBox="1"/>
          <p:nvPr/>
        </p:nvSpPr>
        <p:spPr>
          <a:xfrm>
            <a:off x="1108356" y="4592400"/>
            <a:ext cx="39322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noProof="0">
                <a:solidFill>
                  <a:srgbClr val="1F1F1F"/>
                </a:solidFill>
                <a:latin typeface="Rockwell Light"/>
              </a:rPr>
              <a:t>Distilled alcoholic beverage made from </a:t>
            </a:r>
            <a:r>
              <a:rPr lang="en-US" noProof="0">
                <a:solidFill>
                  <a:srgbClr val="362B2B"/>
                </a:solidFill>
                <a:latin typeface="Rockwell Light"/>
              </a:rPr>
              <a:t>fermented grain mash, aged in wooden casks.</a:t>
            </a:r>
            <a:endParaRPr lang="en-US" noProof="0">
              <a:solidFill>
                <a:srgbClr val="362B2B"/>
              </a:solidFill>
            </a:endParaRPr>
          </a:p>
        </p:txBody>
      </p:sp>
    </p:spTree>
    <p:extLst>
      <p:ext uri="{BB962C8B-B14F-4D97-AF65-F5344CB8AC3E}">
        <p14:creationId xmlns:p14="http://schemas.microsoft.com/office/powerpoint/2010/main" val="3936833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8C21-FC6E-07AE-7679-F57941FBEF32}"/>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B88B73E-1D95-91D7-6E4F-7FE88995DE70}"/>
              </a:ext>
            </a:extLst>
          </p:cNvPr>
          <p:cNvCxnSpPr>
            <a:cxnSpLocks/>
          </p:cNvCxnSpPr>
          <p:nvPr/>
        </p:nvCxnSpPr>
        <p:spPr>
          <a:xfrm>
            <a:off x="527554" y="1308103"/>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CD0896D-8280-557C-9842-2393F0E03B4B}"/>
              </a:ext>
            </a:extLst>
          </p:cNvPr>
          <p:cNvSpPr txBox="1"/>
          <p:nvPr/>
        </p:nvSpPr>
        <p:spPr>
          <a:xfrm>
            <a:off x="527554" y="1413415"/>
            <a:ext cx="11064678" cy="369332"/>
          </a:xfrm>
          <a:prstGeom prst="rect">
            <a:avLst/>
          </a:prstGeom>
          <a:noFill/>
        </p:spPr>
        <p:txBody>
          <a:bodyPr wrap="square" rtlCol="0" anchor="ctr">
            <a:spAutoFit/>
          </a:bodyPr>
          <a:lstStyle/>
          <a:p>
            <a:r>
              <a:rPr lang="en-US" noProof="0">
                <a:latin typeface="Rockwell Light" panose="02040303020102020203" pitchFamily="18" charset="0"/>
              </a:rPr>
              <a:t>Although it’s an all-time best seller the </a:t>
            </a:r>
            <a:r>
              <a:rPr lang="en-US" b="1" noProof="0">
                <a:solidFill>
                  <a:srgbClr val="996633"/>
                </a:solidFill>
                <a:latin typeface="Rockwell Light" panose="02040303020102020203" pitchFamily="18" charset="0"/>
              </a:rPr>
              <a:t>trend</a:t>
            </a:r>
            <a:r>
              <a:rPr lang="en-US" noProof="0">
                <a:latin typeface="Rockwell Light" panose="02040303020102020203" pitchFamily="18" charset="0"/>
              </a:rPr>
              <a:t> says it will keep </a:t>
            </a:r>
            <a:r>
              <a:rPr lang="en-US" b="1" noProof="0">
                <a:solidFill>
                  <a:srgbClr val="996633"/>
                </a:solidFill>
                <a:latin typeface="Rockwell Light" panose="02040303020102020203" pitchFamily="18" charset="0"/>
              </a:rPr>
              <a:t>decaying. </a:t>
            </a:r>
            <a:r>
              <a:rPr lang="en-US" noProof="0">
                <a:solidFill>
                  <a:srgbClr val="362B2B"/>
                </a:solidFill>
                <a:latin typeface="Rockwell Light" panose="02040303020102020203" pitchFamily="18" charset="0"/>
              </a:rPr>
              <a:t>Reflecting</a:t>
            </a:r>
            <a:r>
              <a:rPr lang="en-US" b="1" noProof="0">
                <a:solidFill>
                  <a:srgbClr val="996633"/>
                </a:solidFill>
                <a:latin typeface="Rockwell Light" panose="02040303020102020203" pitchFamily="18" charset="0"/>
              </a:rPr>
              <a:t> </a:t>
            </a:r>
            <a:r>
              <a:rPr lang="en-US" noProof="0">
                <a:solidFill>
                  <a:srgbClr val="362B2B"/>
                </a:solidFill>
                <a:latin typeface="Rockwell Light" panose="02040303020102020203" pitchFamily="18" charset="0"/>
              </a:rPr>
              <a:t>a</a:t>
            </a:r>
            <a:r>
              <a:rPr lang="en-US" b="1" noProof="0">
                <a:solidFill>
                  <a:srgbClr val="996633"/>
                </a:solidFill>
                <a:latin typeface="Rockwell Light" panose="02040303020102020203" pitchFamily="18" charset="0"/>
              </a:rPr>
              <a:t> </a:t>
            </a:r>
            <a:r>
              <a:rPr lang="en-US" b="1" noProof="0">
                <a:solidFill>
                  <a:srgbClr val="C00000"/>
                </a:solidFill>
                <a:latin typeface="Rockwell Light" panose="02040303020102020203" pitchFamily="18" charset="0"/>
              </a:rPr>
              <a:t>bad investment now. </a:t>
            </a:r>
          </a:p>
        </p:txBody>
      </p:sp>
      <p:sp>
        <p:nvSpPr>
          <p:cNvPr id="6" name="Title 1">
            <a:extLst>
              <a:ext uri="{FF2B5EF4-FFF2-40B4-BE49-F238E27FC236}">
                <a16:creationId xmlns:a16="http://schemas.microsoft.com/office/drawing/2014/main" id="{DE177629-8F23-7243-5593-F244DF61B17D}"/>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Post-covid overview</a:t>
            </a:r>
          </a:p>
        </p:txBody>
      </p:sp>
      <p:pic>
        <p:nvPicPr>
          <p:cNvPr id="7" name="Picture 2">
            <a:extLst>
              <a:ext uri="{FF2B5EF4-FFF2-40B4-BE49-F238E27FC236}">
                <a16:creationId xmlns:a16="http://schemas.microsoft.com/office/drawing/2014/main" id="{558482A7-0324-DFE5-587F-F92BD055C588}"/>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6" descr="Download Titos Handmade Vodka Bottle | Wallpapers.com">
            <a:extLst>
              <a:ext uri="{FF2B5EF4-FFF2-40B4-BE49-F238E27FC236}">
                <a16:creationId xmlns:a16="http://schemas.microsoft.com/office/drawing/2014/main" id="{B4025A22-3284-1474-2F29-3183326D65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67552" y="5425276"/>
            <a:ext cx="751517" cy="28654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EFB902B-4B4D-C04A-EBA4-3C0EE4D3B1FF}"/>
              </a:ext>
            </a:extLst>
          </p:cNvPr>
          <p:cNvSpPr txBox="1"/>
          <p:nvPr/>
        </p:nvSpPr>
        <p:spPr>
          <a:xfrm>
            <a:off x="6261382" y="6967285"/>
            <a:ext cx="4482817" cy="1323439"/>
          </a:xfrm>
          <a:prstGeom prst="rect">
            <a:avLst/>
          </a:prstGeom>
          <a:noFill/>
        </p:spPr>
        <p:txBody>
          <a:bodyPr wrap="square" rtlCol="0">
            <a:spAutoFit/>
          </a:bodyPr>
          <a:lstStyle/>
          <a:p>
            <a:r>
              <a:rPr lang="en-US" sz="8000" noProof="0">
                <a:latin typeface="Rockwell Light" panose="02040303020102020203" pitchFamily="18" charset="0"/>
              </a:rPr>
              <a:t>Vodka</a:t>
            </a:r>
          </a:p>
        </p:txBody>
      </p:sp>
      <p:cxnSp>
        <p:nvCxnSpPr>
          <p:cNvPr id="10" name="Straight Connector 9">
            <a:extLst>
              <a:ext uri="{FF2B5EF4-FFF2-40B4-BE49-F238E27FC236}">
                <a16:creationId xmlns:a16="http://schemas.microsoft.com/office/drawing/2014/main" id="{CCEA757B-7D68-4183-C9EF-EA299A0D644E}"/>
              </a:ext>
            </a:extLst>
          </p:cNvPr>
          <p:cNvCxnSpPr/>
          <p:nvPr/>
        </p:nvCxnSpPr>
        <p:spPr>
          <a:xfrm>
            <a:off x="6261382" y="8396035"/>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88311378-E06F-B408-B7F4-C56EB21BC871}"/>
              </a:ext>
            </a:extLst>
          </p:cNvPr>
          <p:cNvSpPr txBox="1">
            <a:spLocks/>
          </p:cNvSpPr>
          <p:nvPr/>
        </p:nvSpPr>
        <p:spPr>
          <a:xfrm>
            <a:off x="527554" y="665096"/>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Whiskey sales are decreasing. </a:t>
            </a:r>
            <a:endParaRPr lang="en-US" sz="3500" noProof="0">
              <a:latin typeface="Rockwell Light" panose="020F0502020204030204" pitchFamily="18" charset="0"/>
            </a:endParaRPr>
          </a:p>
        </p:txBody>
      </p:sp>
      <p:sp>
        <p:nvSpPr>
          <p:cNvPr id="15" name="TextBox 14">
            <a:extLst>
              <a:ext uri="{FF2B5EF4-FFF2-40B4-BE49-F238E27FC236}">
                <a16:creationId xmlns:a16="http://schemas.microsoft.com/office/drawing/2014/main" id="{13713525-A5B0-A545-E992-4936E064AF1A}"/>
              </a:ext>
            </a:extLst>
          </p:cNvPr>
          <p:cNvSpPr txBox="1"/>
          <p:nvPr/>
        </p:nvSpPr>
        <p:spPr>
          <a:xfrm>
            <a:off x="5224305" y="1961693"/>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endParaRPr lang="en-US" noProof="0">
              <a:solidFill>
                <a:srgbClr val="C58008"/>
              </a:solidFill>
              <a:latin typeface="Rockwell Light" panose="02040303020102020203" pitchFamily="18" charset="0"/>
            </a:endParaRPr>
          </a:p>
        </p:txBody>
      </p:sp>
      <p:pic>
        <p:nvPicPr>
          <p:cNvPr id="8" name="Picture 7">
            <a:extLst>
              <a:ext uri="{FF2B5EF4-FFF2-40B4-BE49-F238E27FC236}">
                <a16:creationId xmlns:a16="http://schemas.microsoft.com/office/drawing/2014/main" id="{3786313C-AC6D-8A7A-B23C-BDEA453BC9D6}"/>
              </a:ext>
            </a:extLst>
          </p:cNvPr>
          <p:cNvPicPr>
            <a:picLocks noChangeAspect="1"/>
          </p:cNvPicPr>
          <p:nvPr/>
        </p:nvPicPr>
        <p:blipFill>
          <a:blip r:embed="rId6"/>
          <a:srcRect t="3749"/>
          <a:stretch/>
        </p:blipFill>
        <p:spPr>
          <a:xfrm>
            <a:off x="2128464" y="2573744"/>
            <a:ext cx="7475831" cy="3708692"/>
          </a:xfrm>
          <a:prstGeom prst="rect">
            <a:avLst/>
          </a:prstGeom>
        </p:spPr>
      </p:pic>
    </p:spTree>
    <p:extLst>
      <p:ext uri="{BB962C8B-B14F-4D97-AF65-F5344CB8AC3E}">
        <p14:creationId xmlns:p14="http://schemas.microsoft.com/office/powerpoint/2010/main" val="4006474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815CA-72BE-C3EA-15F1-5404A7C42F3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FCF3308-6A85-463A-932B-E3EA5425AE73}"/>
              </a:ext>
            </a:extLst>
          </p:cNvPr>
          <p:cNvSpPr txBox="1"/>
          <p:nvPr/>
        </p:nvSpPr>
        <p:spPr>
          <a:xfrm>
            <a:off x="1027344" y="725503"/>
            <a:ext cx="10261600" cy="3564869"/>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9600" noProof="0">
                <a:ln w="22225">
                  <a:solidFill>
                    <a:schemeClr val="tx1"/>
                  </a:solidFill>
                  <a:miter lim="800000"/>
                </a:ln>
                <a:latin typeface="Rockwell Light" panose="02040303020102020203" pitchFamily="18" charset="0"/>
                <a:ea typeface="+mj-ea"/>
                <a:cs typeface="+mj-cs"/>
              </a:rPr>
              <a:t>&gt;$250 billion</a:t>
            </a:r>
          </a:p>
        </p:txBody>
      </p:sp>
      <p:sp>
        <p:nvSpPr>
          <p:cNvPr id="5" name="TextBox 4">
            <a:extLst>
              <a:ext uri="{FF2B5EF4-FFF2-40B4-BE49-F238E27FC236}">
                <a16:creationId xmlns:a16="http://schemas.microsoft.com/office/drawing/2014/main" id="{68261D0F-10E5-60A9-8011-7B78E8EDC00C}"/>
              </a:ext>
            </a:extLst>
          </p:cNvPr>
          <p:cNvSpPr txBox="1"/>
          <p:nvPr/>
        </p:nvSpPr>
        <p:spPr>
          <a:xfrm>
            <a:off x="1027344" y="4332305"/>
            <a:ext cx="10261600" cy="1202995"/>
          </a:xfrm>
          <a:prstGeom prst="rect">
            <a:avLst/>
          </a:prstGeom>
        </p:spPr>
        <p:txBody>
          <a:bodyPr vert="horz" lIns="91440" tIns="45720" rIns="91440" bIns="45720" rtlCol="0">
            <a:normAutofit/>
          </a:bodyPr>
          <a:lstStyle/>
          <a:p>
            <a:pPr algn="r">
              <a:lnSpc>
                <a:spcPct val="90000"/>
              </a:lnSpc>
              <a:spcBef>
                <a:spcPts val="1000"/>
              </a:spcBef>
            </a:pPr>
            <a:r>
              <a:rPr lang="en-US" sz="2800" noProof="0">
                <a:latin typeface="Rockwell Light" panose="02040303020102020203" pitchFamily="18" charset="0"/>
              </a:rPr>
              <a:t>Alcohol market value in 2023</a:t>
            </a:r>
          </a:p>
          <a:p>
            <a:pPr algn="r">
              <a:lnSpc>
                <a:spcPct val="90000"/>
              </a:lnSpc>
              <a:spcBef>
                <a:spcPts val="1000"/>
              </a:spcBef>
            </a:pPr>
            <a:r>
              <a:rPr lang="en-US" sz="2800" noProof="0">
                <a:latin typeface="Rockwell Light" panose="02040303020102020203" pitchFamily="18" charset="0"/>
              </a:rPr>
              <a:t>U.S.A.</a:t>
            </a:r>
          </a:p>
        </p:txBody>
      </p:sp>
      <p:pic>
        <p:nvPicPr>
          <p:cNvPr id="2052" name="Picture 4" descr="Wine and Beyond - CROWN ROYAL CANADIAN WHISKY 1.14L - Crown Royal - 1140 ml  - $0.00 CAD">
            <a:extLst>
              <a:ext uri="{FF2B5EF4-FFF2-40B4-BE49-F238E27FC236}">
                <a16:creationId xmlns:a16="http://schemas.microsoft.com/office/drawing/2014/main" id="{EA80B034-8F60-03B9-01CA-2BC7CF79B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265" y="505776"/>
            <a:ext cx="6288216" cy="6288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6AC2405-AEE9-0D8F-7DFB-A9AE1B0F1A8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backgroundMark x1="31757" y1="55357" x2="31757" y2="55357"/>
                        <a14:backgroundMark x1="42342" y1="64286" x2="42342" y2="64286"/>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219059" y="6089904"/>
            <a:ext cx="869308" cy="70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777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F9B2D-A818-5358-A008-01928177FB0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6751974-1A89-9B6A-E505-A4E2EA70CF7A}"/>
              </a:ext>
            </a:extLst>
          </p:cNvPr>
          <p:cNvSpPr txBox="1"/>
          <p:nvPr/>
        </p:nvSpPr>
        <p:spPr>
          <a:xfrm>
            <a:off x="1108357" y="2933700"/>
            <a:ext cx="4482817" cy="1323439"/>
          </a:xfrm>
          <a:prstGeom prst="rect">
            <a:avLst/>
          </a:prstGeom>
          <a:noFill/>
        </p:spPr>
        <p:txBody>
          <a:bodyPr wrap="square" rtlCol="0">
            <a:spAutoFit/>
          </a:bodyPr>
          <a:lstStyle/>
          <a:p>
            <a:r>
              <a:rPr lang="en-US" sz="8000" noProof="0">
                <a:latin typeface="Rockwell Light" panose="02040303020102020203" pitchFamily="18" charset="0"/>
              </a:rPr>
              <a:t>Vodka</a:t>
            </a:r>
          </a:p>
        </p:txBody>
      </p:sp>
      <p:cxnSp>
        <p:nvCxnSpPr>
          <p:cNvPr id="5" name="Straight Connector 4">
            <a:extLst>
              <a:ext uri="{FF2B5EF4-FFF2-40B4-BE49-F238E27FC236}">
                <a16:creationId xmlns:a16="http://schemas.microsoft.com/office/drawing/2014/main" id="{562B6938-CF90-A2D6-0AD4-7215C51EFBA1}"/>
              </a:ext>
            </a:extLst>
          </p:cNvPr>
          <p:cNvCxnSpPr/>
          <p:nvPr/>
        </p:nvCxnSpPr>
        <p:spPr>
          <a:xfrm>
            <a:off x="1108357" y="436245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3" name="Picture 16" descr="Download Titos Handmade Vodka Bottle | Wallpapers.com">
            <a:extLst>
              <a:ext uri="{FF2B5EF4-FFF2-40B4-BE49-F238E27FC236}">
                <a16:creationId xmlns:a16="http://schemas.microsoft.com/office/drawing/2014/main" id="{CF7E887B-D60B-A081-735A-42E7E7980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120" y="123827"/>
            <a:ext cx="2550153" cy="97234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A211DB7-DEDD-CC8F-72F0-19C9E67D060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CBAF8683-4C48-CF6C-16D7-83EA2D96BD4E}"/>
              </a:ext>
            </a:extLst>
          </p:cNvPr>
          <p:cNvSpPr txBox="1"/>
          <p:nvPr/>
        </p:nvSpPr>
        <p:spPr>
          <a:xfrm>
            <a:off x="1208400" y="4592400"/>
            <a:ext cx="3631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noProof="0">
                <a:solidFill>
                  <a:srgbClr val="1F1F1F"/>
                </a:solidFill>
                <a:latin typeface="Rockwell Light"/>
              </a:rPr>
              <a:t>Distilled beverage made from water and diluted ethyl alcohol, or ethanol made by fermenting cereal grains and potatoes.</a:t>
            </a:r>
            <a:endParaRPr lang="en-US" noProof="0"/>
          </a:p>
        </p:txBody>
      </p:sp>
    </p:spTree>
    <p:extLst>
      <p:ext uri="{BB962C8B-B14F-4D97-AF65-F5344CB8AC3E}">
        <p14:creationId xmlns:p14="http://schemas.microsoft.com/office/powerpoint/2010/main" val="3681226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01CC9-9AD8-6984-B3AC-633651E31612}"/>
            </a:ext>
          </a:extLst>
        </p:cNvPr>
        <p:cNvGrpSpPr/>
        <p:nvPr/>
      </p:nvGrpSpPr>
      <p:grpSpPr>
        <a:xfrm>
          <a:off x="0" y="0"/>
          <a:ext cx="0" cy="0"/>
          <a:chOff x="0" y="0"/>
          <a:chExt cx="0" cy="0"/>
        </a:xfrm>
      </p:grpSpPr>
      <p:sp>
        <p:nvSpPr>
          <p:cNvPr id="22" name="Title 1">
            <a:extLst>
              <a:ext uri="{FF2B5EF4-FFF2-40B4-BE49-F238E27FC236}">
                <a16:creationId xmlns:a16="http://schemas.microsoft.com/office/drawing/2014/main" id="{8E82036B-2CEA-6B57-E005-42FCF30F5BF5}"/>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Total Sales</a:t>
            </a:r>
            <a:endParaRPr lang="en-US" sz="3500" noProof="0">
              <a:latin typeface="Rockwell Light" panose="020F0502020204030204" pitchFamily="18" charset="0"/>
            </a:endParaRPr>
          </a:p>
        </p:txBody>
      </p:sp>
      <p:pic>
        <p:nvPicPr>
          <p:cNvPr id="21" name="Picture 2">
            <a:extLst>
              <a:ext uri="{FF2B5EF4-FFF2-40B4-BE49-F238E27FC236}">
                <a16:creationId xmlns:a16="http://schemas.microsoft.com/office/drawing/2014/main" id="{DC9D4AB6-A3EC-E405-7B6C-9E676CCC563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0ECDF09-DFD3-6412-A53D-FB35468961F5}"/>
              </a:ext>
            </a:extLst>
          </p:cNvPr>
          <p:cNvSpPr txBox="1"/>
          <p:nvPr/>
        </p:nvSpPr>
        <p:spPr>
          <a:xfrm>
            <a:off x="594361" y="1241687"/>
            <a:ext cx="6880793" cy="369332"/>
          </a:xfrm>
          <a:prstGeom prst="rect">
            <a:avLst/>
          </a:prstGeom>
          <a:noFill/>
        </p:spPr>
        <p:txBody>
          <a:bodyPr wrap="square" lIns="91440" tIns="45720" rIns="91440" bIns="45720" rtlCol="0" anchor="t">
            <a:spAutoFit/>
          </a:bodyPr>
          <a:lstStyle/>
          <a:p>
            <a:r>
              <a:rPr lang="en-US" noProof="0">
                <a:latin typeface="Rockwell Light"/>
              </a:rPr>
              <a:t>Vodka</a:t>
            </a:r>
            <a:r>
              <a:rPr lang="en-US" sz="1800" noProof="0">
                <a:latin typeface="Rockwell Light"/>
              </a:rPr>
              <a:t> is the </a:t>
            </a:r>
            <a:r>
              <a:rPr lang="en-US" noProof="0">
                <a:solidFill>
                  <a:srgbClr val="C58008"/>
                </a:solidFill>
                <a:latin typeface="Rockwell Light"/>
              </a:rPr>
              <a:t>2</a:t>
            </a:r>
            <a:r>
              <a:rPr lang="en-US" b="1" baseline="30000" noProof="0">
                <a:solidFill>
                  <a:srgbClr val="C58008"/>
                </a:solidFill>
                <a:latin typeface="Rockwell Light"/>
              </a:rPr>
              <a:t>nd</a:t>
            </a:r>
            <a:r>
              <a:rPr lang="en-US" sz="1800" b="1" noProof="0">
                <a:solidFill>
                  <a:srgbClr val="C58008"/>
                </a:solidFill>
                <a:latin typeface="Rockwell Light"/>
              </a:rPr>
              <a:t> most sold alcohol </a:t>
            </a:r>
            <a:r>
              <a:rPr lang="en-US" sz="1800" noProof="0">
                <a:latin typeface="Rockwell Light"/>
              </a:rPr>
              <a:t>type overall.</a:t>
            </a:r>
          </a:p>
        </p:txBody>
      </p:sp>
      <p:cxnSp>
        <p:nvCxnSpPr>
          <p:cNvPr id="24" name="Straight Connector 23">
            <a:extLst>
              <a:ext uri="{FF2B5EF4-FFF2-40B4-BE49-F238E27FC236}">
                <a16:creationId xmlns:a16="http://schemas.microsoft.com/office/drawing/2014/main" id="{506E3CE9-3812-337B-076B-E02850762B85}"/>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5FA3F9D-D7D3-3534-C2E6-CE6400AAF6A2}"/>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endParaRPr lang="en-US" sz="1500" noProof="0">
              <a:solidFill>
                <a:schemeClr val="bg2">
                  <a:lumMod val="75000"/>
                </a:schemeClr>
              </a:solidFill>
              <a:latin typeface="Rockwell Light" panose="02040303020102020203" pitchFamily="18" charset="0"/>
            </a:endParaRPr>
          </a:p>
        </p:txBody>
      </p:sp>
      <p:pic>
        <p:nvPicPr>
          <p:cNvPr id="5" name="Picture 4">
            <a:extLst>
              <a:ext uri="{FF2B5EF4-FFF2-40B4-BE49-F238E27FC236}">
                <a16:creationId xmlns:a16="http://schemas.microsoft.com/office/drawing/2014/main" id="{B8EFCC18-2BE3-3540-7B98-475B785202FD}"/>
              </a:ext>
            </a:extLst>
          </p:cNvPr>
          <p:cNvPicPr>
            <a:picLocks noChangeAspect="1"/>
          </p:cNvPicPr>
          <p:nvPr/>
        </p:nvPicPr>
        <p:blipFill>
          <a:blip r:embed="rId5"/>
          <a:srcRect t="4147"/>
          <a:stretch/>
        </p:blipFill>
        <p:spPr>
          <a:xfrm>
            <a:off x="2175144" y="2516366"/>
            <a:ext cx="7841712" cy="3985868"/>
          </a:xfrm>
          <a:prstGeom prst="rect">
            <a:avLst/>
          </a:prstGeom>
        </p:spPr>
      </p:pic>
      <p:sp>
        <p:nvSpPr>
          <p:cNvPr id="6" name="TextBox 5">
            <a:extLst>
              <a:ext uri="{FF2B5EF4-FFF2-40B4-BE49-F238E27FC236}">
                <a16:creationId xmlns:a16="http://schemas.microsoft.com/office/drawing/2014/main" id="{B8D8301C-50DA-5D90-300E-A2C5A43BBA7E}"/>
              </a:ext>
            </a:extLst>
          </p:cNvPr>
          <p:cNvSpPr txBox="1"/>
          <p:nvPr/>
        </p:nvSpPr>
        <p:spPr>
          <a:xfrm>
            <a:off x="5163920" y="173370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USD</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323921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F0C53-7F67-7CBD-59E2-CCEA8FA887EF}"/>
            </a:ext>
          </a:extLst>
        </p:cNvPr>
        <p:cNvGrpSpPr/>
        <p:nvPr/>
      </p:nvGrpSpPr>
      <p:grpSpPr>
        <a:xfrm>
          <a:off x="0" y="0"/>
          <a:ext cx="0" cy="0"/>
          <a:chOff x="0" y="0"/>
          <a:chExt cx="0" cy="0"/>
        </a:xfrm>
      </p:grpSpPr>
      <p:sp>
        <p:nvSpPr>
          <p:cNvPr id="22" name="Title 1">
            <a:extLst>
              <a:ext uri="{FF2B5EF4-FFF2-40B4-BE49-F238E27FC236}">
                <a16:creationId xmlns:a16="http://schemas.microsoft.com/office/drawing/2014/main" id="{E85AA4D0-3D8A-40CE-0BF0-051591F6C707}"/>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Total Sales by Month</a:t>
            </a:r>
            <a:endParaRPr lang="en-US" sz="3500" noProof="0">
              <a:latin typeface="Rockwell Light" panose="020F0502020204030204" pitchFamily="18" charset="0"/>
            </a:endParaRPr>
          </a:p>
        </p:txBody>
      </p:sp>
      <p:pic>
        <p:nvPicPr>
          <p:cNvPr id="21" name="Picture 2">
            <a:extLst>
              <a:ext uri="{FF2B5EF4-FFF2-40B4-BE49-F238E27FC236}">
                <a16:creationId xmlns:a16="http://schemas.microsoft.com/office/drawing/2014/main" id="{6A39EECB-7C62-FE25-308D-445B3405F4D8}"/>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FEE9F0A5-F668-8306-4965-2668697C38FB}"/>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D09A4D0-DDDB-0DB6-D6B5-74FDF9214948}"/>
              </a:ext>
            </a:extLst>
          </p:cNvPr>
          <p:cNvSpPr txBox="1"/>
          <p:nvPr/>
        </p:nvSpPr>
        <p:spPr>
          <a:xfrm>
            <a:off x="462982" y="1166477"/>
            <a:ext cx="6880793" cy="369332"/>
          </a:xfrm>
          <a:prstGeom prst="rect">
            <a:avLst/>
          </a:prstGeom>
          <a:noFill/>
        </p:spPr>
        <p:txBody>
          <a:bodyPr wrap="square" lIns="91440" tIns="45720" rIns="91440" bIns="45720" rtlCol="0" anchor="t">
            <a:spAutoFit/>
          </a:bodyPr>
          <a:lstStyle/>
          <a:p>
            <a:r>
              <a:rPr lang="en-US" sz="1800" noProof="0">
                <a:latin typeface="Rockwell Light"/>
              </a:rPr>
              <a:t>Highest sales on </a:t>
            </a:r>
            <a:r>
              <a:rPr lang="en-US" b="1" noProof="0">
                <a:solidFill>
                  <a:srgbClr val="C58008"/>
                </a:solidFill>
                <a:latin typeface="Rockwell Light"/>
              </a:rPr>
              <a:t>May, June</a:t>
            </a:r>
            <a:r>
              <a:rPr lang="en-US" b="1">
                <a:solidFill>
                  <a:srgbClr val="C58008"/>
                </a:solidFill>
                <a:latin typeface="Rockwell Light"/>
              </a:rPr>
              <a:t> </a:t>
            </a:r>
            <a:r>
              <a:rPr lang="en-US" b="1">
                <a:solidFill>
                  <a:schemeClr val="bg2">
                    <a:lumMod val="50000"/>
                  </a:schemeClr>
                </a:solidFill>
                <a:latin typeface="Rockwell Light"/>
              </a:rPr>
              <a:t>&amp;</a:t>
            </a:r>
            <a:r>
              <a:rPr lang="en-US" b="1">
                <a:solidFill>
                  <a:srgbClr val="C58008"/>
                </a:solidFill>
                <a:latin typeface="Rockwell Light"/>
              </a:rPr>
              <a:t> August</a:t>
            </a:r>
            <a:r>
              <a:rPr lang="en-US" sz="1800" noProof="0">
                <a:latin typeface="Rockwell Light"/>
              </a:rPr>
              <a:t>. </a:t>
            </a:r>
          </a:p>
        </p:txBody>
      </p:sp>
      <p:pic>
        <p:nvPicPr>
          <p:cNvPr id="5" name="Imagen 4" descr="Gráfico, Gráfico de barras&#10;&#10;El contenido generado por inteligencia artificial puede ser incorrecto.">
            <a:extLst>
              <a:ext uri="{FF2B5EF4-FFF2-40B4-BE49-F238E27FC236}">
                <a16:creationId xmlns:a16="http://schemas.microsoft.com/office/drawing/2014/main" id="{D0ABDDD4-0A77-5335-4DBB-D5AC5A9D863C}"/>
              </a:ext>
            </a:extLst>
          </p:cNvPr>
          <p:cNvPicPr>
            <a:picLocks noChangeAspect="1"/>
          </p:cNvPicPr>
          <p:nvPr/>
        </p:nvPicPr>
        <p:blipFill>
          <a:blip r:embed="rId5"/>
          <a:srcRect t="14210"/>
          <a:stretch/>
        </p:blipFill>
        <p:spPr>
          <a:xfrm>
            <a:off x="1807383" y="2596243"/>
            <a:ext cx="8250664" cy="4173310"/>
          </a:xfrm>
          <a:prstGeom prst="rect">
            <a:avLst/>
          </a:prstGeom>
        </p:spPr>
      </p:pic>
      <p:sp>
        <p:nvSpPr>
          <p:cNvPr id="3" name="Title 1">
            <a:extLst>
              <a:ext uri="{FF2B5EF4-FFF2-40B4-BE49-F238E27FC236}">
                <a16:creationId xmlns:a16="http://schemas.microsoft.com/office/drawing/2014/main" id="{648EB928-0C18-29C9-4C0F-C0A199BB9A06}"/>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Vodka Analysis</a:t>
            </a:r>
          </a:p>
        </p:txBody>
      </p:sp>
      <p:sp>
        <p:nvSpPr>
          <p:cNvPr id="7" name="TextBox 6">
            <a:extLst>
              <a:ext uri="{FF2B5EF4-FFF2-40B4-BE49-F238E27FC236}">
                <a16:creationId xmlns:a16="http://schemas.microsoft.com/office/drawing/2014/main" id="{E8F756F4-04BF-A42C-F6B4-1432CFAD9F03}"/>
              </a:ext>
            </a:extLst>
          </p:cNvPr>
          <p:cNvSpPr txBox="1"/>
          <p:nvPr/>
        </p:nvSpPr>
        <p:spPr>
          <a:xfrm>
            <a:off x="5479615" y="1807074"/>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8" name="Rectangle 7">
            <a:extLst>
              <a:ext uri="{FF2B5EF4-FFF2-40B4-BE49-F238E27FC236}">
                <a16:creationId xmlns:a16="http://schemas.microsoft.com/office/drawing/2014/main" id="{DD1E1D38-42F9-6A59-FFB1-9660ECD4CCD3}"/>
              </a:ext>
            </a:extLst>
          </p:cNvPr>
          <p:cNvSpPr/>
          <p:nvPr/>
        </p:nvSpPr>
        <p:spPr>
          <a:xfrm>
            <a:off x="6877538" y="2904067"/>
            <a:ext cx="479815" cy="3371687"/>
          </a:xfrm>
          <a:prstGeom prst="rect">
            <a:avLst/>
          </a:prstGeom>
          <a:solidFill>
            <a:srgbClr val="8B4513"/>
          </a:solidFill>
          <a:ln>
            <a:solidFill>
              <a:srgbClr val="8B45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9393C00-530D-A18E-9242-1D2242FCB0EE}"/>
              </a:ext>
            </a:extLst>
          </p:cNvPr>
          <p:cNvSpPr/>
          <p:nvPr/>
        </p:nvSpPr>
        <p:spPr>
          <a:xfrm>
            <a:off x="5614527" y="3127636"/>
            <a:ext cx="481473" cy="3148118"/>
          </a:xfrm>
          <a:prstGeom prst="rect">
            <a:avLst/>
          </a:prstGeom>
          <a:solidFill>
            <a:srgbClr val="8B4513"/>
          </a:solidFill>
          <a:ln>
            <a:solidFill>
              <a:srgbClr val="8B45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080841-017A-521B-DF60-1C163F2D245A}"/>
              </a:ext>
            </a:extLst>
          </p:cNvPr>
          <p:cNvSpPr/>
          <p:nvPr/>
        </p:nvSpPr>
        <p:spPr>
          <a:xfrm>
            <a:off x="5000591" y="3340246"/>
            <a:ext cx="479024" cy="2935508"/>
          </a:xfrm>
          <a:prstGeom prst="rect">
            <a:avLst/>
          </a:prstGeom>
          <a:solidFill>
            <a:srgbClr val="8B4513"/>
          </a:solidFill>
          <a:ln>
            <a:solidFill>
              <a:srgbClr val="8B45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626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59757-0492-A275-1426-FFDFD6D9A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B12D2-4A5E-662C-746F-ADDE9FC71D8C}"/>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a:latin typeface="Rockwell Light"/>
              </a:rPr>
              <a:t>American vs Imported Vodkas</a:t>
            </a:r>
            <a:endParaRPr lang="en-US" sz="3500" noProof="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B81537F6-3925-0575-9F5A-2874F0C73C52}"/>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E29453BA-0E05-C374-7532-4F97D952C8BA}"/>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pic>
        <p:nvPicPr>
          <p:cNvPr id="18" name="Picture 2" descr="Imagen que contiene oscuro, monitor, computadora, dibujo&#10;&#10;El contenido generado por inteligencia artificial puede ser incorrecto.">
            <a:extLst>
              <a:ext uri="{FF2B5EF4-FFF2-40B4-BE49-F238E27FC236}">
                <a16:creationId xmlns:a16="http://schemas.microsoft.com/office/drawing/2014/main" id="{6E327761-49FE-F86E-F210-AE403E41D54D}"/>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46160" y="6314490"/>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descr="Gráfico, Gráfico de barras&#10;&#10;El contenido generado por inteligencia artificial puede ser incorrecto.">
            <a:extLst>
              <a:ext uri="{FF2B5EF4-FFF2-40B4-BE49-F238E27FC236}">
                <a16:creationId xmlns:a16="http://schemas.microsoft.com/office/drawing/2014/main" id="{82D90689-E82C-36D3-2105-60A0206859F2}"/>
              </a:ext>
            </a:extLst>
          </p:cNvPr>
          <p:cNvPicPr>
            <a:picLocks noChangeAspect="1"/>
          </p:cNvPicPr>
          <p:nvPr/>
        </p:nvPicPr>
        <p:blipFill>
          <a:blip r:embed="rId5"/>
          <a:stretch>
            <a:fillRect/>
          </a:stretch>
        </p:blipFill>
        <p:spPr>
          <a:xfrm>
            <a:off x="2452499" y="1906238"/>
            <a:ext cx="6940217" cy="4408252"/>
          </a:xfrm>
          <a:prstGeom prst="rect">
            <a:avLst/>
          </a:prstGeom>
        </p:spPr>
      </p:pic>
      <p:sp>
        <p:nvSpPr>
          <p:cNvPr id="3" name="TextBox 2">
            <a:extLst>
              <a:ext uri="{FF2B5EF4-FFF2-40B4-BE49-F238E27FC236}">
                <a16:creationId xmlns:a16="http://schemas.microsoft.com/office/drawing/2014/main" id="{0E91B57B-AF7E-A5ED-FD7E-5BFF5F7FC825}"/>
              </a:ext>
            </a:extLst>
          </p:cNvPr>
          <p:cNvSpPr txBox="1"/>
          <p:nvPr/>
        </p:nvSpPr>
        <p:spPr>
          <a:xfrm>
            <a:off x="549246" y="1223986"/>
            <a:ext cx="10575774" cy="646331"/>
          </a:xfrm>
          <a:prstGeom prst="rect">
            <a:avLst/>
          </a:prstGeom>
          <a:noFill/>
        </p:spPr>
        <p:txBody>
          <a:bodyPr wrap="square" lIns="91440" tIns="45720" rIns="91440" bIns="45720" rtlCol="0" anchor="t">
            <a:spAutoFit/>
          </a:bodyPr>
          <a:lstStyle/>
          <a:p>
            <a:r>
              <a:rPr lang="en-US">
                <a:latin typeface="Rockwell Light"/>
              </a:rPr>
              <a:t>Historical data shows higher consumption of imported alcohol, while the Vodka category exhibits the opposite trend.  </a:t>
            </a:r>
            <a:endParaRPr lang="en-US" sz="1800" noProof="0">
              <a:latin typeface="Aptos"/>
            </a:endParaRPr>
          </a:p>
        </p:txBody>
      </p:sp>
    </p:spTree>
    <p:extLst>
      <p:ext uri="{BB962C8B-B14F-4D97-AF65-F5344CB8AC3E}">
        <p14:creationId xmlns:p14="http://schemas.microsoft.com/office/powerpoint/2010/main" val="933793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FD3FC-A43B-E775-270A-87CAF8067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0757A-681E-0420-A4EE-C50CBEFD7BF2}"/>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a:latin typeface="Rockwell Light"/>
              </a:rPr>
              <a:t>Flavored or flavorless Vodka?</a:t>
            </a:r>
            <a:endParaRPr lang="en-US" sz="3500" noProof="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B6D4EE70-31D3-C608-C6F2-ABDE3EB2710A}"/>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D4E619E7-12FB-6CF9-69C0-E393A885B565}"/>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pic>
        <p:nvPicPr>
          <p:cNvPr id="18" name="Picture 2" descr="Imagen que contiene oscuro, monitor, computadora, dibujo&#10;&#10;El contenido generado por inteligencia artificial puede ser incorrecto.">
            <a:extLst>
              <a:ext uri="{FF2B5EF4-FFF2-40B4-BE49-F238E27FC236}">
                <a16:creationId xmlns:a16="http://schemas.microsoft.com/office/drawing/2014/main" id="{BB17C593-94B0-1F00-CDF7-8273CB05089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46160" y="6314490"/>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24035F-A1F6-09B7-A28D-A49FACA6A3BA}"/>
              </a:ext>
            </a:extLst>
          </p:cNvPr>
          <p:cNvSpPr txBox="1"/>
          <p:nvPr/>
        </p:nvSpPr>
        <p:spPr>
          <a:xfrm>
            <a:off x="462982" y="1166477"/>
            <a:ext cx="11455749" cy="646331"/>
          </a:xfrm>
          <a:prstGeom prst="rect">
            <a:avLst/>
          </a:prstGeom>
          <a:noFill/>
        </p:spPr>
        <p:txBody>
          <a:bodyPr wrap="square" lIns="91440" tIns="45720" rIns="91440" bIns="45720" rtlCol="0" anchor="t">
            <a:spAutoFit/>
          </a:bodyPr>
          <a:lstStyle/>
          <a:p>
            <a:r>
              <a:rPr lang="en-US">
                <a:latin typeface="Rockwell Light" panose="02040303020102020203" pitchFamily="18" charset="0"/>
              </a:rPr>
              <a:t>We can observe that flavored vodka is less popular compared to regular vodka, and the trend for flavored vodka is declining further.</a:t>
            </a:r>
            <a:endParaRPr lang="en-US" sz="1800" b="1" noProof="0">
              <a:latin typeface="Rockwell Light" panose="02040303020102020203" pitchFamily="18" charset="0"/>
            </a:endParaRPr>
          </a:p>
        </p:txBody>
      </p:sp>
      <p:cxnSp>
        <p:nvCxnSpPr>
          <p:cNvPr id="5" name="Straight Connector 4">
            <a:extLst>
              <a:ext uri="{FF2B5EF4-FFF2-40B4-BE49-F238E27FC236}">
                <a16:creationId xmlns:a16="http://schemas.microsoft.com/office/drawing/2014/main" id="{81EA808E-B418-9A74-BE79-F9F253FAA9A3}"/>
              </a:ext>
            </a:extLst>
          </p:cNvPr>
          <p:cNvCxnSpPr>
            <a:cxnSpLocks/>
          </p:cNvCxnSpPr>
          <p:nvPr/>
        </p:nvCxnSpPr>
        <p:spPr>
          <a:xfrm>
            <a:off x="6483096" y="1998728"/>
            <a:ext cx="0" cy="3973912"/>
          </a:xfrm>
          <a:prstGeom prst="line">
            <a:avLst/>
          </a:prstGeom>
          <a:ln>
            <a:solidFill>
              <a:srgbClr val="C58008"/>
            </a:solidFill>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A6B35FE3-19FC-E514-6A30-6AF309B8FC14}"/>
              </a:ext>
            </a:extLst>
          </p:cNvPr>
          <p:cNvPicPr>
            <a:picLocks noChangeAspect="1"/>
          </p:cNvPicPr>
          <p:nvPr/>
        </p:nvPicPr>
        <p:blipFill>
          <a:blip r:embed="rId5"/>
          <a:stretch>
            <a:fillRect/>
          </a:stretch>
        </p:blipFill>
        <p:spPr>
          <a:xfrm>
            <a:off x="6713420" y="1657753"/>
            <a:ext cx="5257581" cy="4296713"/>
          </a:xfrm>
          <a:prstGeom prst="rect">
            <a:avLst/>
          </a:prstGeom>
        </p:spPr>
      </p:pic>
      <p:pic>
        <p:nvPicPr>
          <p:cNvPr id="10" name="Picture 9">
            <a:extLst>
              <a:ext uri="{FF2B5EF4-FFF2-40B4-BE49-F238E27FC236}">
                <a16:creationId xmlns:a16="http://schemas.microsoft.com/office/drawing/2014/main" id="{5803EFB6-5A3A-294D-DD9B-223C3F603682}"/>
              </a:ext>
            </a:extLst>
          </p:cNvPr>
          <p:cNvPicPr>
            <a:picLocks noChangeAspect="1"/>
          </p:cNvPicPr>
          <p:nvPr/>
        </p:nvPicPr>
        <p:blipFill>
          <a:blip r:embed="rId6"/>
          <a:stretch>
            <a:fillRect/>
          </a:stretch>
        </p:blipFill>
        <p:spPr>
          <a:xfrm>
            <a:off x="1029792" y="2408275"/>
            <a:ext cx="3923153" cy="3458780"/>
          </a:xfrm>
          <a:prstGeom prst="rect">
            <a:avLst/>
          </a:prstGeom>
        </p:spPr>
      </p:pic>
      <p:cxnSp>
        <p:nvCxnSpPr>
          <p:cNvPr id="9" name="Straight Connector 9">
            <a:extLst>
              <a:ext uri="{FF2B5EF4-FFF2-40B4-BE49-F238E27FC236}">
                <a16:creationId xmlns:a16="http://schemas.microsoft.com/office/drawing/2014/main" id="{00D084DA-5801-C747-C4B5-18E6FDD12DB4}"/>
              </a:ext>
            </a:extLst>
          </p:cNvPr>
          <p:cNvCxnSpPr>
            <a:cxnSpLocks/>
          </p:cNvCxnSpPr>
          <p:nvPr/>
        </p:nvCxnSpPr>
        <p:spPr>
          <a:xfrm>
            <a:off x="1786537" y="2270085"/>
            <a:ext cx="378595" cy="353148"/>
          </a:xfrm>
          <a:prstGeom prst="line">
            <a:avLst/>
          </a:prstGeom>
          <a:ln>
            <a:solidFill>
              <a:srgbClr val="B08D72"/>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CDE6E7A-0B9D-1297-05D6-D571732ADE8A}"/>
              </a:ext>
            </a:extLst>
          </p:cNvPr>
          <p:cNvSpPr txBox="1"/>
          <p:nvPr/>
        </p:nvSpPr>
        <p:spPr>
          <a:xfrm>
            <a:off x="311751" y="1907403"/>
            <a:ext cx="1813032" cy="646331"/>
          </a:xfrm>
          <a:prstGeom prst="rect">
            <a:avLst/>
          </a:prstGeom>
          <a:noFill/>
        </p:spPr>
        <p:txBody>
          <a:bodyPr wrap="square" rtlCol="0">
            <a:spAutoFit/>
          </a:bodyPr>
          <a:lstStyle/>
          <a:p>
            <a:r>
              <a:rPr lang="en-US">
                <a:solidFill>
                  <a:srgbClr val="B08D72"/>
                </a:solidFill>
                <a:latin typeface="Rockwell" panose="02060603020205020403" pitchFamily="18" charset="0"/>
              </a:rPr>
              <a:t>Flavored Vodka</a:t>
            </a:r>
          </a:p>
          <a:p>
            <a:r>
              <a:rPr lang="en-US">
                <a:solidFill>
                  <a:srgbClr val="B08D72"/>
                </a:solidFill>
                <a:latin typeface="Rockwell" panose="02060603020205020403" pitchFamily="18" charset="0"/>
              </a:rPr>
              <a:t>25.49%</a:t>
            </a:r>
            <a:endParaRPr lang="ru-KZ">
              <a:solidFill>
                <a:srgbClr val="B08D72"/>
              </a:solidFill>
            </a:endParaRPr>
          </a:p>
        </p:txBody>
      </p:sp>
      <p:sp>
        <p:nvSpPr>
          <p:cNvPr id="15" name="Rectangle 14">
            <a:extLst>
              <a:ext uri="{FF2B5EF4-FFF2-40B4-BE49-F238E27FC236}">
                <a16:creationId xmlns:a16="http://schemas.microsoft.com/office/drawing/2014/main" id="{F9B0530B-272E-1DA9-8504-9514C65AAABC}"/>
              </a:ext>
            </a:extLst>
          </p:cNvPr>
          <p:cNvSpPr/>
          <p:nvPr/>
        </p:nvSpPr>
        <p:spPr>
          <a:xfrm rot="7621987">
            <a:off x="2220899" y="2865284"/>
            <a:ext cx="91374" cy="1528189"/>
          </a:xfrm>
          <a:prstGeom prst="rect">
            <a:avLst/>
          </a:prstGeom>
          <a:solidFill>
            <a:srgbClr val="B08D72"/>
          </a:solidFill>
          <a:ln>
            <a:solidFill>
              <a:srgbClr val="D1B3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6" name="Flowchart: Merge 15">
            <a:extLst>
              <a:ext uri="{FF2B5EF4-FFF2-40B4-BE49-F238E27FC236}">
                <a16:creationId xmlns:a16="http://schemas.microsoft.com/office/drawing/2014/main" id="{3A6BFDB7-2240-59CE-1F97-66323E703D09}"/>
              </a:ext>
            </a:extLst>
          </p:cNvPr>
          <p:cNvSpPr/>
          <p:nvPr/>
        </p:nvSpPr>
        <p:spPr>
          <a:xfrm rot="18910226">
            <a:off x="1747910" y="2883238"/>
            <a:ext cx="1274744" cy="1457161"/>
          </a:xfrm>
          <a:prstGeom prst="flowChartMerge">
            <a:avLst/>
          </a:prstGeom>
          <a:solidFill>
            <a:srgbClr val="B08D72"/>
          </a:solidFill>
          <a:ln>
            <a:solidFill>
              <a:srgbClr val="B08D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7" name="Isosceles Triangle 16">
            <a:extLst>
              <a:ext uri="{FF2B5EF4-FFF2-40B4-BE49-F238E27FC236}">
                <a16:creationId xmlns:a16="http://schemas.microsoft.com/office/drawing/2014/main" id="{B345629F-BB29-4521-E04D-7E1C5F566BF9}"/>
              </a:ext>
            </a:extLst>
          </p:cNvPr>
          <p:cNvSpPr/>
          <p:nvPr/>
        </p:nvSpPr>
        <p:spPr>
          <a:xfrm rot="9893788">
            <a:off x="2476033" y="2884880"/>
            <a:ext cx="588157" cy="1271067"/>
          </a:xfrm>
          <a:prstGeom prst="triangle">
            <a:avLst>
              <a:gd name="adj" fmla="val 51294"/>
            </a:avLst>
          </a:prstGeom>
          <a:solidFill>
            <a:srgbClr val="B08D72"/>
          </a:solidFill>
          <a:ln>
            <a:solidFill>
              <a:srgbClr val="B08D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9" name="Rectangle 18">
            <a:extLst>
              <a:ext uri="{FF2B5EF4-FFF2-40B4-BE49-F238E27FC236}">
                <a16:creationId xmlns:a16="http://schemas.microsoft.com/office/drawing/2014/main" id="{532D3328-62C5-89AF-34CF-D943702BB78C}"/>
              </a:ext>
            </a:extLst>
          </p:cNvPr>
          <p:cNvSpPr/>
          <p:nvPr/>
        </p:nvSpPr>
        <p:spPr>
          <a:xfrm rot="21005148">
            <a:off x="2450625" y="2586578"/>
            <a:ext cx="457051" cy="357742"/>
          </a:xfrm>
          <a:prstGeom prst="rect">
            <a:avLst/>
          </a:prstGeom>
          <a:solidFill>
            <a:srgbClr val="B08D72"/>
          </a:solidFill>
          <a:ln>
            <a:solidFill>
              <a:srgbClr val="B08D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0" name="Oval 19">
            <a:extLst>
              <a:ext uri="{FF2B5EF4-FFF2-40B4-BE49-F238E27FC236}">
                <a16:creationId xmlns:a16="http://schemas.microsoft.com/office/drawing/2014/main" id="{1347DDA3-5953-8D13-26F5-918CBD6FB038}"/>
              </a:ext>
            </a:extLst>
          </p:cNvPr>
          <p:cNvSpPr/>
          <p:nvPr/>
        </p:nvSpPr>
        <p:spPr>
          <a:xfrm rot="2950279">
            <a:off x="1996600" y="2605156"/>
            <a:ext cx="730691" cy="870656"/>
          </a:xfrm>
          <a:prstGeom prst="ellipse">
            <a:avLst/>
          </a:prstGeom>
          <a:solidFill>
            <a:srgbClr val="B08D72"/>
          </a:solidFill>
          <a:ln>
            <a:solidFill>
              <a:srgbClr val="B08D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1" name="Oval 20">
            <a:extLst>
              <a:ext uri="{FF2B5EF4-FFF2-40B4-BE49-F238E27FC236}">
                <a16:creationId xmlns:a16="http://schemas.microsoft.com/office/drawing/2014/main" id="{08A9E339-D7ED-0319-592C-1C875863DAFD}"/>
              </a:ext>
            </a:extLst>
          </p:cNvPr>
          <p:cNvSpPr/>
          <p:nvPr/>
        </p:nvSpPr>
        <p:spPr>
          <a:xfrm rot="1971638">
            <a:off x="1771717" y="2689274"/>
            <a:ext cx="540884" cy="937675"/>
          </a:xfrm>
          <a:prstGeom prst="ellipse">
            <a:avLst/>
          </a:prstGeom>
          <a:solidFill>
            <a:srgbClr val="B08D72"/>
          </a:solidFill>
          <a:ln>
            <a:solidFill>
              <a:srgbClr val="B08D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2" name="Oval 21">
            <a:extLst>
              <a:ext uri="{FF2B5EF4-FFF2-40B4-BE49-F238E27FC236}">
                <a16:creationId xmlns:a16="http://schemas.microsoft.com/office/drawing/2014/main" id="{74F592C8-63A8-52DD-798F-DB92F0240CE9}"/>
              </a:ext>
            </a:extLst>
          </p:cNvPr>
          <p:cNvSpPr/>
          <p:nvPr/>
        </p:nvSpPr>
        <p:spPr>
          <a:xfrm rot="2005618">
            <a:off x="1568573" y="2987180"/>
            <a:ext cx="157050" cy="633414"/>
          </a:xfrm>
          <a:prstGeom prst="ellipse">
            <a:avLst/>
          </a:prstGeom>
          <a:solidFill>
            <a:srgbClr val="B08D72"/>
          </a:solidFill>
          <a:ln>
            <a:solidFill>
              <a:srgbClr val="B08D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cxnSp>
        <p:nvCxnSpPr>
          <p:cNvPr id="23" name="Straight Connector 9">
            <a:extLst>
              <a:ext uri="{FF2B5EF4-FFF2-40B4-BE49-F238E27FC236}">
                <a16:creationId xmlns:a16="http://schemas.microsoft.com/office/drawing/2014/main" id="{0686BACB-EA60-6697-80AA-7779BEF0121B}"/>
              </a:ext>
            </a:extLst>
          </p:cNvPr>
          <p:cNvCxnSpPr>
            <a:cxnSpLocks/>
          </p:cNvCxnSpPr>
          <p:nvPr/>
        </p:nvCxnSpPr>
        <p:spPr>
          <a:xfrm flipV="1">
            <a:off x="4353107" y="3036752"/>
            <a:ext cx="479120" cy="191916"/>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C76091E-A735-0E08-EA7C-C2E27C59192F}"/>
              </a:ext>
            </a:extLst>
          </p:cNvPr>
          <p:cNvSpPr txBox="1"/>
          <p:nvPr/>
        </p:nvSpPr>
        <p:spPr>
          <a:xfrm rot="10800000" flipV="1">
            <a:off x="4792836" y="2534644"/>
            <a:ext cx="1850369" cy="923330"/>
          </a:xfrm>
          <a:prstGeom prst="rect">
            <a:avLst/>
          </a:prstGeom>
          <a:noFill/>
        </p:spPr>
        <p:txBody>
          <a:bodyPr wrap="square">
            <a:spAutoFit/>
          </a:bodyPr>
          <a:lstStyle/>
          <a:p>
            <a:r>
              <a:rPr lang="en-US">
                <a:solidFill>
                  <a:schemeClr val="bg2">
                    <a:lumMod val="50000"/>
                  </a:schemeClr>
                </a:solidFill>
                <a:latin typeface="Rockwell" panose="02060603020205020403" pitchFamily="18" charset="0"/>
              </a:rPr>
              <a:t>Not- Flavored Vodka</a:t>
            </a:r>
          </a:p>
          <a:p>
            <a:r>
              <a:rPr lang="en-US">
                <a:solidFill>
                  <a:schemeClr val="bg2">
                    <a:lumMod val="50000"/>
                  </a:schemeClr>
                </a:solidFill>
                <a:latin typeface="Rockwell" panose="02060603020205020403" pitchFamily="18" charset="0"/>
              </a:rPr>
              <a:t>74,51%</a:t>
            </a:r>
            <a:endParaRPr lang="ru-KZ">
              <a:solidFill>
                <a:schemeClr val="bg2">
                  <a:lumMod val="50000"/>
                </a:schemeClr>
              </a:solidFill>
            </a:endParaRPr>
          </a:p>
        </p:txBody>
      </p:sp>
      <p:sp>
        <p:nvSpPr>
          <p:cNvPr id="28" name="Oval 27">
            <a:extLst>
              <a:ext uri="{FF2B5EF4-FFF2-40B4-BE49-F238E27FC236}">
                <a16:creationId xmlns:a16="http://schemas.microsoft.com/office/drawing/2014/main" id="{2B93EED9-A6C4-16B8-A270-4AC2DC05A0DD}"/>
              </a:ext>
            </a:extLst>
          </p:cNvPr>
          <p:cNvSpPr/>
          <p:nvPr/>
        </p:nvSpPr>
        <p:spPr>
          <a:xfrm rot="18948189" flipV="1">
            <a:off x="2756698" y="3477897"/>
            <a:ext cx="1537609" cy="275932"/>
          </a:xfrm>
          <a:prstGeom prst="ellipse">
            <a:avLst/>
          </a:prstGeom>
          <a:solidFill>
            <a:schemeClr val="tx1">
              <a:lumMod val="75000"/>
              <a:lumOff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9" name="Flowchart: Merge 28">
            <a:extLst>
              <a:ext uri="{FF2B5EF4-FFF2-40B4-BE49-F238E27FC236}">
                <a16:creationId xmlns:a16="http://schemas.microsoft.com/office/drawing/2014/main" id="{8CC7BE4C-E49D-0A6C-293B-6D7D8267DED1}"/>
              </a:ext>
            </a:extLst>
          </p:cNvPr>
          <p:cNvSpPr/>
          <p:nvPr/>
        </p:nvSpPr>
        <p:spPr>
          <a:xfrm rot="977602">
            <a:off x="2713629" y="2637800"/>
            <a:ext cx="863701" cy="1537478"/>
          </a:xfrm>
          <a:prstGeom prst="flowChartMerg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0" name="Parallelogram 29">
            <a:extLst>
              <a:ext uri="{FF2B5EF4-FFF2-40B4-BE49-F238E27FC236}">
                <a16:creationId xmlns:a16="http://schemas.microsoft.com/office/drawing/2014/main" id="{22FC68EF-261C-6995-8D4D-67B87D380051}"/>
              </a:ext>
            </a:extLst>
          </p:cNvPr>
          <p:cNvSpPr/>
          <p:nvPr/>
        </p:nvSpPr>
        <p:spPr>
          <a:xfrm>
            <a:off x="2950564" y="3041346"/>
            <a:ext cx="1032076" cy="1587387"/>
          </a:xfrm>
          <a:prstGeom prst="parallelogram">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1" name="Flowchart: Merge 30">
            <a:extLst>
              <a:ext uri="{FF2B5EF4-FFF2-40B4-BE49-F238E27FC236}">
                <a16:creationId xmlns:a16="http://schemas.microsoft.com/office/drawing/2014/main" id="{B7C988BB-9430-942C-AE97-A0F276EEF6D3}"/>
              </a:ext>
            </a:extLst>
          </p:cNvPr>
          <p:cNvSpPr/>
          <p:nvPr/>
        </p:nvSpPr>
        <p:spPr>
          <a:xfrm rot="15986234">
            <a:off x="1670019" y="3549651"/>
            <a:ext cx="1386535" cy="1412849"/>
          </a:xfrm>
          <a:prstGeom prst="flowChartMerg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2" name="Oval 31">
            <a:extLst>
              <a:ext uri="{FF2B5EF4-FFF2-40B4-BE49-F238E27FC236}">
                <a16:creationId xmlns:a16="http://schemas.microsoft.com/office/drawing/2014/main" id="{A465E2D8-AB8C-9E94-0915-6372F904E3FE}"/>
              </a:ext>
            </a:extLst>
          </p:cNvPr>
          <p:cNvSpPr/>
          <p:nvPr/>
        </p:nvSpPr>
        <p:spPr>
          <a:xfrm>
            <a:off x="4038127" y="3445914"/>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3" name="Oval 32">
            <a:extLst>
              <a:ext uri="{FF2B5EF4-FFF2-40B4-BE49-F238E27FC236}">
                <a16:creationId xmlns:a16="http://schemas.microsoft.com/office/drawing/2014/main" id="{5EF34749-EB3C-7C36-034C-B6E7B17E9DBD}"/>
              </a:ext>
            </a:extLst>
          </p:cNvPr>
          <p:cNvSpPr/>
          <p:nvPr/>
        </p:nvSpPr>
        <p:spPr>
          <a:xfrm rot="21197076">
            <a:off x="1332289" y="3605330"/>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4" name="Oval 33">
            <a:extLst>
              <a:ext uri="{FF2B5EF4-FFF2-40B4-BE49-F238E27FC236}">
                <a16:creationId xmlns:a16="http://schemas.microsoft.com/office/drawing/2014/main" id="{CB29AB95-EB91-7892-29F6-EFC241958049}"/>
              </a:ext>
            </a:extLst>
          </p:cNvPr>
          <p:cNvSpPr/>
          <p:nvPr/>
        </p:nvSpPr>
        <p:spPr>
          <a:xfrm rot="4732960">
            <a:off x="2538923" y="4486305"/>
            <a:ext cx="1132687"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5" name="Oval 34">
            <a:extLst>
              <a:ext uri="{FF2B5EF4-FFF2-40B4-BE49-F238E27FC236}">
                <a16:creationId xmlns:a16="http://schemas.microsoft.com/office/drawing/2014/main" id="{BB8E6FE8-F52F-8204-1616-04C2C53168B4}"/>
              </a:ext>
            </a:extLst>
          </p:cNvPr>
          <p:cNvSpPr/>
          <p:nvPr/>
        </p:nvSpPr>
        <p:spPr>
          <a:xfrm rot="4732960">
            <a:off x="3159229" y="4008921"/>
            <a:ext cx="1132687"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6" name="Oval 35">
            <a:extLst>
              <a:ext uri="{FF2B5EF4-FFF2-40B4-BE49-F238E27FC236}">
                <a16:creationId xmlns:a16="http://schemas.microsoft.com/office/drawing/2014/main" id="{D4481E08-30BB-EB83-E034-AA777D0F5149}"/>
              </a:ext>
            </a:extLst>
          </p:cNvPr>
          <p:cNvSpPr/>
          <p:nvPr/>
        </p:nvSpPr>
        <p:spPr>
          <a:xfrm rot="4732960">
            <a:off x="1973431" y="3995281"/>
            <a:ext cx="1132687"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7" name="Oval 36">
            <a:extLst>
              <a:ext uri="{FF2B5EF4-FFF2-40B4-BE49-F238E27FC236}">
                <a16:creationId xmlns:a16="http://schemas.microsoft.com/office/drawing/2014/main" id="{FD9CABCB-31D3-9D2A-71C1-BBB10AF12C40}"/>
              </a:ext>
            </a:extLst>
          </p:cNvPr>
          <p:cNvSpPr/>
          <p:nvPr/>
        </p:nvSpPr>
        <p:spPr>
          <a:xfrm rot="4732960">
            <a:off x="3152860" y="2875032"/>
            <a:ext cx="1132687" cy="116647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8" name="Oval 37">
            <a:extLst>
              <a:ext uri="{FF2B5EF4-FFF2-40B4-BE49-F238E27FC236}">
                <a16:creationId xmlns:a16="http://schemas.microsoft.com/office/drawing/2014/main" id="{87CC73D1-155B-7A45-6554-55E152C73297}"/>
              </a:ext>
            </a:extLst>
          </p:cNvPr>
          <p:cNvSpPr/>
          <p:nvPr/>
        </p:nvSpPr>
        <p:spPr>
          <a:xfrm rot="4732960">
            <a:off x="3101835" y="3640286"/>
            <a:ext cx="1132687"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9" name="Oval 38">
            <a:extLst>
              <a:ext uri="{FF2B5EF4-FFF2-40B4-BE49-F238E27FC236}">
                <a16:creationId xmlns:a16="http://schemas.microsoft.com/office/drawing/2014/main" id="{3B901BD1-B971-69FA-510F-6188BC32A389}"/>
              </a:ext>
            </a:extLst>
          </p:cNvPr>
          <p:cNvSpPr/>
          <p:nvPr/>
        </p:nvSpPr>
        <p:spPr>
          <a:xfrm rot="19361065">
            <a:off x="1608685" y="4299515"/>
            <a:ext cx="524239"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0" name="Oval 39">
            <a:extLst>
              <a:ext uri="{FF2B5EF4-FFF2-40B4-BE49-F238E27FC236}">
                <a16:creationId xmlns:a16="http://schemas.microsoft.com/office/drawing/2014/main" id="{F7805B94-6CB5-7EFC-C73E-1BC85C88810C}"/>
              </a:ext>
            </a:extLst>
          </p:cNvPr>
          <p:cNvSpPr/>
          <p:nvPr/>
        </p:nvSpPr>
        <p:spPr>
          <a:xfrm rot="17168253">
            <a:off x="3353337" y="2530949"/>
            <a:ext cx="492242" cy="900013"/>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1" name="Oval 40">
            <a:extLst>
              <a:ext uri="{FF2B5EF4-FFF2-40B4-BE49-F238E27FC236}">
                <a16:creationId xmlns:a16="http://schemas.microsoft.com/office/drawing/2014/main" id="{2C65621D-5E56-40D2-A622-E2179F957218}"/>
              </a:ext>
            </a:extLst>
          </p:cNvPr>
          <p:cNvSpPr/>
          <p:nvPr/>
        </p:nvSpPr>
        <p:spPr>
          <a:xfrm rot="21197076">
            <a:off x="2959980" y="2669021"/>
            <a:ext cx="1037690" cy="112214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2" name="Oval 41">
            <a:extLst>
              <a:ext uri="{FF2B5EF4-FFF2-40B4-BE49-F238E27FC236}">
                <a16:creationId xmlns:a16="http://schemas.microsoft.com/office/drawing/2014/main" id="{C42E290D-FF9E-0567-C496-97932C0FD085}"/>
              </a:ext>
            </a:extLst>
          </p:cNvPr>
          <p:cNvSpPr/>
          <p:nvPr/>
        </p:nvSpPr>
        <p:spPr>
          <a:xfrm rot="2015792">
            <a:off x="3799726" y="4229310"/>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3" name="Oval 42">
            <a:extLst>
              <a:ext uri="{FF2B5EF4-FFF2-40B4-BE49-F238E27FC236}">
                <a16:creationId xmlns:a16="http://schemas.microsoft.com/office/drawing/2014/main" id="{92C938A8-D7E8-4FFB-F845-BF6054E12B20}"/>
              </a:ext>
            </a:extLst>
          </p:cNvPr>
          <p:cNvSpPr/>
          <p:nvPr/>
        </p:nvSpPr>
        <p:spPr>
          <a:xfrm rot="3821960">
            <a:off x="3308781" y="4663738"/>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4" name="Oval 43">
            <a:extLst>
              <a:ext uri="{FF2B5EF4-FFF2-40B4-BE49-F238E27FC236}">
                <a16:creationId xmlns:a16="http://schemas.microsoft.com/office/drawing/2014/main" id="{C1F25114-6E51-53D9-4D38-8C3031BE3A28}"/>
              </a:ext>
            </a:extLst>
          </p:cNvPr>
          <p:cNvSpPr/>
          <p:nvPr/>
        </p:nvSpPr>
        <p:spPr>
          <a:xfrm rot="18145521">
            <a:off x="2177119" y="4626588"/>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5" name="Oval 44">
            <a:extLst>
              <a:ext uri="{FF2B5EF4-FFF2-40B4-BE49-F238E27FC236}">
                <a16:creationId xmlns:a16="http://schemas.microsoft.com/office/drawing/2014/main" id="{9F0C1C28-98EE-0269-F7F8-5367AD960D7A}"/>
              </a:ext>
            </a:extLst>
          </p:cNvPr>
          <p:cNvSpPr/>
          <p:nvPr/>
        </p:nvSpPr>
        <p:spPr>
          <a:xfrm rot="21197076">
            <a:off x="1499164" y="3781778"/>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6" name="Oval 45">
            <a:extLst>
              <a:ext uri="{FF2B5EF4-FFF2-40B4-BE49-F238E27FC236}">
                <a16:creationId xmlns:a16="http://schemas.microsoft.com/office/drawing/2014/main" id="{AFD36E84-53A0-B52A-18E6-2469FA69CACB}"/>
              </a:ext>
            </a:extLst>
          </p:cNvPr>
          <p:cNvSpPr/>
          <p:nvPr/>
        </p:nvSpPr>
        <p:spPr>
          <a:xfrm rot="19833791">
            <a:off x="2060530" y="4361512"/>
            <a:ext cx="571535" cy="144626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7" name="Oval 46">
            <a:extLst>
              <a:ext uri="{FF2B5EF4-FFF2-40B4-BE49-F238E27FC236}">
                <a16:creationId xmlns:a16="http://schemas.microsoft.com/office/drawing/2014/main" id="{29E3249C-297C-FC74-6945-1B543268EA63}"/>
              </a:ext>
            </a:extLst>
          </p:cNvPr>
          <p:cNvSpPr/>
          <p:nvPr/>
        </p:nvSpPr>
        <p:spPr>
          <a:xfrm rot="21197076">
            <a:off x="2193944" y="4280523"/>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8" name="Oval 47">
            <a:extLst>
              <a:ext uri="{FF2B5EF4-FFF2-40B4-BE49-F238E27FC236}">
                <a16:creationId xmlns:a16="http://schemas.microsoft.com/office/drawing/2014/main" id="{B1707F48-93BB-6C65-810C-67DC98473131}"/>
              </a:ext>
            </a:extLst>
          </p:cNvPr>
          <p:cNvSpPr/>
          <p:nvPr/>
        </p:nvSpPr>
        <p:spPr>
          <a:xfrm rot="21197076">
            <a:off x="2144574" y="4286412"/>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49" name="Oval 48">
            <a:extLst>
              <a:ext uri="{FF2B5EF4-FFF2-40B4-BE49-F238E27FC236}">
                <a16:creationId xmlns:a16="http://schemas.microsoft.com/office/drawing/2014/main" id="{3BBB4BAB-679D-B47C-3666-87977989D4DF}"/>
              </a:ext>
            </a:extLst>
          </p:cNvPr>
          <p:cNvSpPr/>
          <p:nvPr/>
        </p:nvSpPr>
        <p:spPr>
          <a:xfrm rot="21197076">
            <a:off x="2071802" y="4248459"/>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0" name="Moon 49">
            <a:extLst>
              <a:ext uri="{FF2B5EF4-FFF2-40B4-BE49-F238E27FC236}">
                <a16:creationId xmlns:a16="http://schemas.microsoft.com/office/drawing/2014/main" id="{9164B36C-4F4E-648D-9191-80648FD271F9}"/>
              </a:ext>
            </a:extLst>
          </p:cNvPr>
          <p:cNvSpPr/>
          <p:nvPr/>
        </p:nvSpPr>
        <p:spPr>
          <a:xfrm rot="9161761">
            <a:off x="3760842" y="3073450"/>
            <a:ext cx="623083" cy="904981"/>
          </a:xfrm>
          <a:prstGeom prst="moon">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2" name="Oval 51">
            <a:extLst>
              <a:ext uri="{FF2B5EF4-FFF2-40B4-BE49-F238E27FC236}">
                <a16:creationId xmlns:a16="http://schemas.microsoft.com/office/drawing/2014/main" id="{19F383FB-EF30-B261-E18F-27DC2338D315}"/>
              </a:ext>
            </a:extLst>
          </p:cNvPr>
          <p:cNvSpPr/>
          <p:nvPr/>
        </p:nvSpPr>
        <p:spPr>
          <a:xfrm rot="1554537">
            <a:off x="2962956" y="2618336"/>
            <a:ext cx="879075" cy="625565"/>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3" name="Oval 52">
            <a:extLst>
              <a:ext uri="{FF2B5EF4-FFF2-40B4-BE49-F238E27FC236}">
                <a16:creationId xmlns:a16="http://schemas.microsoft.com/office/drawing/2014/main" id="{769A6E84-227B-6CA9-A76E-7E35B5212676}"/>
              </a:ext>
            </a:extLst>
          </p:cNvPr>
          <p:cNvSpPr/>
          <p:nvPr/>
        </p:nvSpPr>
        <p:spPr>
          <a:xfrm>
            <a:off x="3039772" y="2556860"/>
            <a:ext cx="266342" cy="14212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4" name="Oval 53">
            <a:extLst>
              <a:ext uri="{FF2B5EF4-FFF2-40B4-BE49-F238E27FC236}">
                <a16:creationId xmlns:a16="http://schemas.microsoft.com/office/drawing/2014/main" id="{54D94341-8AC0-9782-8F15-43CB7D5ABECB}"/>
              </a:ext>
            </a:extLst>
          </p:cNvPr>
          <p:cNvSpPr/>
          <p:nvPr/>
        </p:nvSpPr>
        <p:spPr>
          <a:xfrm rot="21197076">
            <a:off x="1346764" y="3629378"/>
            <a:ext cx="492242" cy="1404169"/>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5" name="Oval 54">
            <a:extLst>
              <a:ext uri="{FF2B5EF4-FFF2-40B4-BE49-F238E27FC236}">
                <a16:creationId xmlns:a16="http://schemas.microsoft.com/office/drawing/2014/main" id="{2E8ADD06-8C59-4C7F-6BB0-3AFB8564DEF3}"/>
              </a:ext>
            </a:extLst>
          </p:cNvPr>
          <p:cNvSpPr/>
          <p:nvPr/>
        </p:nvSpPr>
        <p:spPr>
          <a:xfrm>
            <a:off x="2947375" y="2538968"/>
            <a:ext cx="225568" cy="15502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6" name="Rectangle 55">
            <a:extLst>
              <a:ext uri="{FF2B5EF4-FFF2-40B4-BE49-F238E27FC236}">
                <a16:creationId xmlns:a16="http://schemas.microsoft.com/office/drawing/2014/main" id="{1F67D5DC-60F6-BFC4-051B-D9D2A5A03BAB}"/>
              </a:ext>
            </a:extLst>
          </p:cNvPr>
          <p:cNvSpPr/>
          <p:nvPr/>
        </p:nvSpPr>
        <p:spPr>
          <a:xfrm rot="1330945" flipV="1">
            <a:off x="1409789" y="3604601"/>
            <a:ext cx="377980" cy="45719"/>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7" name="Oval 56">
            <a:extLst>
              <a:ext uri="{FF2B5EF4-FFF2-40B4-BE49-F238E27FC236}">
                <a16:creationId xmlns:a16="http://schemas.microsoft.com/office/drawing/2014/main" id="{5B3FFE16-90F5-C45E-0393-7B15648E114B}"/>
              </a:ext>
            </a:extLst>
          </p:cNvPr>
          <p:cNvSpPr/>
          <p:nvPr/>
        </p:nvSpPr>
        <p:spPr>
          <a:xfrm>
            <a:off x="1408716" y="3578759"/>
            <a:ext cx="94712" cy="12842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58" name="Oval 57">
            <a:extLst>
              <a:ext uri="{FF2B5EF4-FFF2-40B4-BE49-F238E27FC236}">
                <a16:creationId xmlns:a16="http://schemas.microsoft.com/office/drawing/2014/main" id="{58C0AE0A-E6F6-3323-E98E-B16E7B78DC65}"/>
              </a:ext>
            </a:extLst>
          </p:cNvPr>
          <p:cNvSpPr/>
          <p:nvPr/>
        </p:nvSpPr>
        <p:spPr>
          <a:xfrm rot="16200000">
            <a:off x="1319350" y="3687370"/>
            <a:ext cx="266342" cy="142126"/>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Tree>
    <p:extLst>
      <p:ext uri="{BB962C8B-B14F-4D97-AF65-F5344CB8AC3E}">
        <p14:creationId xmlns:p14="http://schemas.microsoft.com/office/powerpoint/2010/main" val="3545041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F1587-07AF-9D44-D0C6-6516612FD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C2975-73BF-A359-DEDA-9A175E113B46}"/>
              </a:ext>
            </a:extLst>
          </p:cNvPr>
          <p:cNvSpPr txBox="1">
            <a:spLocks/>
          </p:cNvSpPr>
          <p:nvPr/>
        </p:nvSpPr>
        <p:spPr>
          <a:xfrm>
            <a:off x="781188" y="474120"/>
            <a:ext cx="10277337" cy="16002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noProof="0">
                <a:latin typeface="Rockwell Light"/>
              </a:rPr>
              <a:t>Top 10 selling vodkas</a:t>
            </a:r>
            <a:endParaRPr lang="en-US" noProof="0">
              <a:latin typeface="Rockwell Light" panose="020F0502020204030204" pitchFamily="18" charset="0"/>
            </a:endParaRPr>
          </a:p>
        </p:txBody>
      </p:sp>
      <p:cxnSp>
        <p:nvCxnSpPr>
          <p:cNvPr id="3" name="Straight Connector 2">
            <a:extLst>
              <a:ext uri="{FF2B5EF4-FFF2-40B4-BE49-F238E27FC236}">
                <a16:creationId xmlns:a16="http://schemas.microsoft.com/office/drawing/2014/main" id="{C8901079-85AA-793B-B017-776B3C4F700A}"/>
              </a:ext>
            </a:extLst>
          </p:cNvPr>
          <p:cNvCxnSpPr/>
          <p:nvPr/>
        </p:nvCxnSpPr>
        <p:spPr>
          <a:xfrm>
            <a:off x="895351" y="1209675"/>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250AE32-3A16-D760-C609-0B68C01465EA}"/>
              </a:ext>
            </a:extLst>
          </p:cNvPr>
          <p:cNvSpPr txBox="1"/>
          <p:nvPr/>
        </p:nvSpPr>
        <p:spPr>
          <a:xfrm>
            <a:off x="685800" y="6336792"/>
            <a:ext cx="410719" cy="369332"/>
          </a:xfrm>
          <a:prstGeom prst="rect">
            <a:avLst/>
          </a:prstGeom>
          <a:noFill/>
        </p:spPr>
        <p:txBody>
          <a:bodyPr wrap="square" rtlCol="0">
            <a:spAutoFit/>
          </a:bodyPr>
          <a:lstStyle/>
          <a:p>
            <a:r>
              <a:rPr lang="en-US" noProof="0">
                <a:latin typeface="Rockwell Light" panose="02040303020102020203" pitchFamily="18" charset="0"/>
              </a:rPr>
              <a:t>1</a:t>
            </a:r>
          </a:p>
        </p:txBody>
      </p:sp>
      <p:sp>
        <p:nvSpPr>
          <p:cNvPr id="9" name="TextBox 8">
            <a:extLst>
              <a:ext uri="{FF2B5EF4-FFF2-40B4-BE49-F238E27FC236}">
                <a16:creationId xmlns:a16="http://schemas.microsoft.com/office/drawing/2014/main" id="{D5DE0915-B927-0B91-E522-C73829C786A0}"/>
              </a:ext>
            </a:extLst>
          </p:cNvPr>
          <p:cNvSpPr txBox="1"/>
          <p:nvPr/>
        </p:nvSpPr>
        <p:spPr>
          <a:xfrm>
            <a:off x="10943707" y="6336792"/>
            <a:ext cx="540532" cy="369332"/>
          </a:xfrm>
          <a:prstGeom prst="rect">
            <a:avLst/>
          </a:prstGeom>
          <a:noFill/>
        </p:spPr>
        <p:txBody>
          <a:bodyPr wrap="square" rtlCol="0">
            <a:spAutoFit/>
          </a:bodyPr>
          <a:lstStyle/>
          <a:p>
            <a:r>
              <a:rPr lang="en-US" noProof="0">
                <a:latin typeface="Rockwell Light" panose="02040303020102020203" pitchFamily="18" charset="0"/>
              </a:rPr>
              <a:t>10</a:t>
            </a:r>
          </a:p>
        </p:txBody>
      </p:sp>
      <p:cxnSp>
        <p:nvCxnSpPr>
          <p:cNvPr id="11" name="Straight Connector 10">
            <a:extLst>
              <a:ext uri="{FF2B5EF4-FFF2-40B4-BE49-F238E27FC236}">
                <a16:creationId xmlns:a16="http://schemas.microsoft.com/office/drawing/2014/main" id="{E83AE512-3A78-29F1-831B-4E2BC294685B}"/>
              </a:ext>
            </a:extLst>
          </p:cNvPr>
          <p:cNvCxnSpPr>
            <a:stCxn id="8" idx="3"/>
            <a:endCxn id="9" idx="1"/>
          </p:cNvCxnSpPr>
          <p:nvPr/>
        </p:nvCxnSpPr>
        <p:spPr>
          <a:xfrm>
            <a:off x="1096519" y="6521458"/>
            <a:ext cx="9847188"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pic>
        <p:nvPicPr>
          <p:cNvPr id="13" name="Picture 2">
            <a:extLst>
              <a:ext uri="{FF2B5EF4-FFF2-40B4-BE49-F238E27FC236}">
                <a16:creationId xmlns:a16="http://schemas.microsoft.com/office/drawing/2014/main" id="{FE15519D-E57A-B99D-EDB2-97B5DF72B10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Tito's Handmade Vodka, Premium Alcohol Brand, Certified Gluten-Free ...">
            <a:extLst>
              <a:ext uri="{FF2B5EF4-FFF2-40B4-BE49-F238E27FC236}">
                <a16:creationId xmlns:a16="http://schemas.microsoft.com/office/drawing/2014/main" id="{6E41123C-A903-335E-287C-43C08770B50A}"/>
              </a:ext>
            </a:extLst>
          </p:cNvPr>
          <p:cNvPicPr>
            <a:picLocks noChangeAspect="1"/>
          </p:cNvPicPr>
          <p:nvPr/>
        </p:nvPicPr>
        <p:blipFill>
          <a:blip r:embed="rId5"/>
          <a:stretch>
            <a:fillRect/>
          </a:stretch>
        </p:blipFill>
        <p:spPr>
          <a:xfrm>
            <a:off x="1097130" y="3609117"/>
            <a:ext cx="789136" cy="2892852"/>
          </a:xfrm>
          <a:prstGeom prst="rect">
            <a:avLst/>
          </a:prstGeom>
        </p:spPr>
      </p:pic>
      <p:pic>
        <p:nvPicPr>
          <p:cNvPr id="4" name="Imagen 3">
            <a:extLst>
              <a:ext uri="{FF2B5EF4-FFF2-40B4-BE49-F238E27FC236}">
                <a16:creationId xmlns:a16="http://schemas.microsoft.com/office/drawing/2014/main" id="{E1E8264B-4315-B767-D145-680F41BF970D}"/>
              </a:ext>
            </a:extLst>
          </p:cNvPr>
          <p:cNvPicPr>
            <a:picLocks noChangeAspect="1"/>
          </p:cNvPicPr>
          <p:nvPr/>
        </p:nvPicPr>
        <p:blipFill>
          <a:blip r:embed="rId6"/>
          <a:srcRect r="6500" b="-458"/>
          <a:stretch/>
        </p:blipFill>
        <p:spPr>
          <a:xfrm>
            <a:off x="1886156" y="3483429"/>
            <a:ext cx="1187256" cy="3036036"/>
          </a:xfrm>
          <a:prstGeom prst="rect">
            <a:avLst/>
          </a:prstGeom>
        </p:spPr>
      </p:pic>
      <p:pic>
        <p:nvPicPr>
          <p:cNvPr id="7" name="Imagen 6">
            <a:extLst>
              <a:ext uri="{FF2B5EF4-FFF2-40B4-BE49-F238E27FC236}">
                <a16:creationId xmlns:a16="http://schemas.microsoft.com/office/drawing/2014/main" id="{08D34CED-D5B6-EC9C-60D1-7668EBDF057A}"/>
              </a:ext>
            </a:extLst>
          </p:cNvPr>
          <p:cNvPicPr>
            <a:picLocks noChangeAspect="1"/>
          </p:cNvPicPr>
          <p:nvPr/>
        </p:nvPicPr>
        <p:blipFill>
          <a:blip r:embed="rId7"/>
          <a:stretch>
            <a:fillRect/>
          </a:stretch>
        </p:blipFill>
        <p:spPr>
          <a:xfrm>
            <a:off x="3079674" y="3558267"/>
            <a:ext cx="1086457" cy="2905127"/>
          </a:xfrm>
          <a:prstGeom prst="rect">
            <a:avLst/>
          </a:prstGeom>
        </p:spPr>
      </p:pic>
      <p:pic>
        <p:nvPicPr>
          <p:cNvPr id="10" name="Imagen 9" descr="Texto&#10;&#10;El contenido generado por inteligencia artificial puede ser incorrecto.">
            <a:extLst>
              <a:ext uri="{FF2B5EF4-FFF2-40B4-BE49-F238E27FC236}">
                <a16:creationId xmlns:a16="http://schemas.microsoft.com/office/drawing/2014/main" id="{2881BEB2-D0DF-F5A4-AEF9-9909CAC4A850}"/>
              </a:ext>
            </a:extLst>
          </p:cNvPr>
          <p:cNvPicPr>
            <a:picLocks noChangeAspect="1"/>
          </p:cNvPicPr>
          <p:nvPr/>
        </p:nvPicPr>
        <p:blipFill>
          <a:blip r:embed="rId8"/>
          <a:stretch>
            <a:fillRect/>
          </a:stretch>
        </p:blipFill>
        <p:spPr>
          <a:xfrm>
            <a:off x="4164594" y="3558267"/>
            <a:ext cx="1100563" cy="2905127"/>
          </a:xfrm>
          <a:prstGeom prst="rect">
            <a:avLst/>
          </a:prstGeom>
        </p:spPr>
      </p:pic>
      <p:pic>
        <p:nvPicPr>
          <p:cNvPr id="12" name="Imagen 11">
            <a:extLst>
              <a:ext uri="{FF2B5EF4-FFF2-40B4-BE49-F238E27FC236}">
                <a16:creationId xmlns:a16="http://schemas.microsoft.com/office/drawing/2014/main" id="{F2DB917C-63B7-E1A0-C599-29DC247233E7}"/>
              </a:ext>
            </a:extLst>
          </p:cNvPr>
          <p:cNvPicPr>
            <a:picLocks noChangeAspect="1"/>
          </p:cNvPicPr>
          <p:nvPr/>
        </p:nvPicPr>
        <p:blipFill>
          <a:blip r:embed="rId9"/>
          <a:stretch>
            <a:fillRect/>
          </a:stretch>
        </p:blipFill>
        <p:spPr>
          <a:xfrm>
            <a:off x="5270048" y="3592286"/>
            <a:ext cx="787853" cy="2932340"/>
          </a:xfrm>
          <a:prstGeom prst="rect">
            <a:avLst/>
          </a:prstGeom>
        </p:spPr>
      </p:pic>
      <p:pic>
        <p:nvPicPr>
          <p:cNvPr id="14" name="Imagen 13" descr="McCormick Vodka | ubicaciondepersonas.cdmx.gob.mx">
            <a:extLst>
              <a:ext uri="{FF2B5EF4-FFF2-40B4-BE49-F238E27FC236}">
                <a16:creationId xmlns:a16="http://schemas.microsoft.com/office/drawing/2014/main" id="{F92DF897-4706-A74A-1719-461107F89D87}"/>
              </a:ext>
            </a:extLst>
          </p:cNvPr>
          <p:cNvPicPr>
            <a:picLocks noChangeAspect="1"/>
          </p:cNvPicPr>
          <p:nvPr/>
        </p:nvPicPr>
        <p:blipFill>
          <a:blip r:embed="rId10"/>
          <a:stretch>
            <a:fillRect/>
          </a:stretch>
        </p:blipFill>
        <p:spPr>
          <a:xfrm>
            <a:off x="5663292" y="3917224"/>
            <a:ext cx="1858736" cy="2609034"/>
          </a:xfrm>
          <a:prstGeom prst="rect">
            <a:avLst/>
          </a:prstGeom>
        </p:spPr>
      </p:pic>
      <p:pic>
        <p:nvPicPr>
          <p:cNvPr id="15" name="Imagen 14" descr="Imagen que contiene artículos, loción, monitor, tabla&#10;&#10;El contenido generado por inteligencia artificial puede ser incorrecto.">
            <a:extLst>
              <a:ext uri="{FF2B5EF4-FFF2-40B4-BE49-F238E27FC236}">
                <a16:creationId xmlns:a16="http://schemas.microsoft.com/office/drawing/2014/main" id="{74A4CD9F-C498-D42E-AFCC-8AE902402431}"/>
              </a:ext>
            </a:extLst>
          </p:cNvPr>
          <p:cNvPicPr>
            <a:picLocks noChangeAspect="1"/>
          </p:cNvPicPr>
          <p:nvPr/>
        </p:nvPicPr>
        <p:blipFill>
          <a:blip r:embed="rId11"/>
          <a:stretch>
            <a:fillRect/>
          </a:stretch>
        </p:blipFill>
        <p:spPr>
          <a:xfrm>
            <a:off x="6972301" y="3422195"/>
            <a:ext cx="1118507" cy="3041197"/>
          </a:xfrm>
          <a:prstGeom prst="rect">
            <a:avLst/>
          </a:prstGeom>
        </p:spPr>
      </p:pic>
      <p:pic>
        <p:nvPicPr>
          <p:cNvPr id="16" name="Imagen 15">
            <a:extLst>
              <a:ext uri="{FF2B5EF4-FFF2-40B4-BE49-F238E27FC236}">
                <a16:creationId xmlns:a16="http://schemas.microsoft.com/office/drawing/2014/main" id="{9CFEAEA1-09D4-2495-B2A4-63F96A334931}"/>
              </a:ext>
            </a:extLst>
          </p:cNvPr>
          <p:cNvPicPr>
            <a:picLocks noChangeAspect="1"/>
          </p:cNvPicPr>
          <p:nvPr/>
        </p:nvPicPr>
        <p:blipFill>
          <a:blip r:embed="rId12"/>
          <a:stretch>
            <a:fillRect/>
          </a:stretch>
        </p:blipFill>
        <p:spPr>
          <a:xfrm>
            <a:off x="8091237" y="3503838"/>
            <a:ext cx="962527" cy="2925537"/>
          </a:xfrm>
          <a:prstGeom prst="rect">
            <a:avLst/>
          </a:prstGeom>
        </p:spPr>
      </p:pic>
      <p:pic>
        <p:nvPicPr>
          <p:cNvPr id="18" name="Imagen 17">
            <a:extLst>
              <a:ext uri="{FF2B5EF4-FFF2-40B4-BE49-F238E27FC236}">
                <a16:creationId xmlns:a16="http://schemas.microsoft.com/office/drawing/2014/main" id="{B0437511-89AF-B539-61CD-CC9485DBF070}"/>
              </a:ext>
            </a:extLst>
          </p:cNvPr>
          <p:cNvPicPr>
            <a:picLocks noChangeAspect="1"/>
          </p:cNvPicPr>
          <p:nvPr/>
        </p:nvPicPr>
        <p:blipFill>
          <a:blip r:embed="rId13"/>
          <a:stretch>
            <a:fillRect/>
          </a:stretch>
        </p:blipFill>
        <p:spPr>
          <a:xfrm>
            <a:off x="9151905" y="3565070"/>
            <a:ext cx="827832" cy="2877912"/>
          </a:xfrm>
          <a:prstGeom prst="rect">
            <a:avLst/>
          </a:prstGeom>
        </p:spPr>
      </p:pic>
      <p:pic>
        <p:nvPicPr>
          <p:cNvPr id="19" name="Imagen 18" descr="Imagen que contiene taza, foto, alimentos, tabla&#10;&#10;El contenido generado por inteligencia artificial puede ser incorrecto.">
            <a:extLst>
              <a:ext uri="{FF2B5EF4-FFF2-40B4-BE49-F238E27FC236}">
                <a16:creationId xmlns:a16="http://schemas.microsoft.com/office/drawing/2014/main" id="{EA01B34D-BB28-BB44-5389-6DA11FD39156}"/>
              </a:ext>
            </a:extLst>
          </p:cNvPr>
          <p:cNvPicPr>
            <a:picLocks noChangeAspect="1"/>
          </p:cNvPicPr>
          <p:nvPr/>
        </p:nvPicPr>
        <p:blipFill>
          <a:blip r:embed="rId14"/>
          <a:stretch>
            <a:fillRect/>
          </a:stretch>
        </p:blipFill>
        <p:spPr>
          <a:xfrm>
            <a:off x="9995193" y="3238500"/>
            <a:ext cx="944206" cy="3218091"/>
          </a:xfrm>
          <a:prstGeom prst="rect">
            <a:avLst/>
          </a:prstGeom>
        </p:spPr>
      </p:pic>
      <p:sp>
        <p:nvSpPr>
          <p:cNvPr id="5" name="Title 1">
            <a:extLst>
              <a:ext uri="{FF2B5EF4-FFF2-40B4-BE49-F238E27FC236}">
                <a16:creationId xmlns:a16="http://schemas.microsoft.com/office/drawing/2014/main" id="{B0238431-BA7F-60C9-7AF4-0E8707AFEB69}"/>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spTree>
    <p:extLst>
      <p:ext uri="{BB962C8B-B14F-4D97-AF65-F5344CB8AC3E}">
        <p14:creationId xmlns:p14="http://schemas.microsoft.com/office/powerpoint/2010/main" val="3405646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2FDC3-2C4E-07E9-9028-3868118BE82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7BB93E8-C444-73BA-0682-3A8DF906EE63}"/>
              </a:ext>
            </a:extLst>
          </p:cNvPr>
          <p:cNvSpPr txBox="1"/>
          <p:nvPr/>
        </p:nvSpPr>
        <p:spPr>
          <a:xfrm>
            <a:off x="782648" y="5941572"/>
            <a:ext cx="3895463" cy="369332"/>
          </a:xfrm>
          <a:prstGeom prst="rect">
            <a:avLst/>
          </a:prstGeom>
          <a:noFill/>
        </p:spPr>
        <p:txBody>
          <a:bodyPr wrap="square" lIns="91440" tIns="45720" rIns="91440" bIns="45720" rtlCol="0" anchor="t">
            <a:spAutoFit/>
          </a:bodyPr>
          <a:lstStyle/>
          <a:p>
            <a:r>
              <a:rPr lang="en-US" noProof="0">
                <a:latin typeface="Rockwell Light"/>
              </a:rPr>
              <a:t>Imported Vodka</a:t>
            </a:r>
          </a:p>
        </p:txBody>
      </p:sp>
      <p:sp>
        <p:nvSpPr>
          <p:cNvPr id="6" name="Title 1">
            <a:extLst>
              <a:ext uri="{FF2B5EF4-FFF2-40B4-BE49-F238E27FC236}">
                <a16:creationId xmlns:a16="http://schemas.microsoft.com/office/drawing/2014/main" id="{EB986FB2-43C2-A124-5863-E61DA326C948}"/>
              </a:ext>
            </a:extLst>
          </p:cNvPr>
          <p:cNvSpPr txBox="1">
            <a:spLocks/>
          </p:cNvSpPr>
          <p:nvPr/>
        </p:nvSpPr>
        <p:spPr>
          <a:xfrm>
            <a:off x="781188" y="457200"/>
            <a:ext cx="10277337" cy="16002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noProof="0">
                <a:latin typeface="Rockwell Light"/>
              </a:rPr>
              <a:t>Top 10 selling vodka</a:t>
            </a:r>
            <a:endParaRPr lang="en-US" noProof="0">
              <a:latin typeface="Rockwell Light" panose="020F0502020204030204" pitchFamily="18" charset="0"/>
            </a:endParaRPr>
          </a:p>
        </p:txBody>
      </p:sp>
      <p:cxnSp>
        <p:nvCxnSpPr>
          <p:cNvPr id="7" name="Straight Connector 6">
            <a:extLst>
              <a:ext uri="{FF2B5EF4-FFF2-40B4-BE49-F238E27FC236}">
                <a16:creationId xmlns:a16="http://schemas.microsoft.com/office/drawing/2014/main" id="{6ACA1E1F-443A-E484-F034-21B8AB472095}"/>
              </a:ext>
            </a:extLst>
          </p:cNvPr>
          <p:cNvCxnSpPr/>
          <p:nvPr/>
        </p:nvCxnSpPr>
        <p:spPr>
          <a:xfrm>
            <a:off x="895351" y="1209675"/>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CF0C55C3-5239-D555-D865-D90F9ECCD218}"/>
              </a:ext>
            </a:extLst>
          </p:cNvPr>
          <p:cNvSpPr txBox="1"/>
          <p:nvPr/>
        </p:nvSpPr>
        <p:spPr>
          <a:xfrm>
            <a:off x="8360865" y="5946771"/>
            <a:ext cx="3524250" cy="369332"/>
          </a:xfrm>
          <a:prstGeom prst="rect">
            <a:avLst/>
          </a:prstGeom>
          <a:noFill/>
        </p:spPr>
        <p:txBody>
          <a:bodyPr wrap="square" lIns="91440" tIns="45720" rIns="91440" bIns="45720" rtlCol="0" anchor="t">
            <a:spAutoFit/>
          </a:bodyPr>
          <a:lstStyle/>
          <a:p>
            <a:r>
              <a:rPr lang="en-US" noProof="0">
                <a:latin typeface="Rockwell Light"/>
              </a:rPr>
              <a:t>American</a:t>
            </a:r>
            <a:endParaRPr lang="en-US" noProof="0">
              <a:latin typeface="Rockwell Light" panose="02040303020102020203" pitchFamily="18" charset="0"/>
            </a:endParaRPr>
          </a:p>
        </p:txBody>
      </p:sp>
      <p:pic>
        <p:nvPicPr>
          <p:cNvPr id="26" name="Picture 2">
            <a:extLst>
              <a:ext uri="{FF2B5EF4-FFF2-40B4-BE49-F238E27FC236}">
                <a16:creationId xmlns:a16="http://schemas.microsoft.com/office/drawing/2014/main" id="{2E183E71-3E0B-385E-2D00-E681DCA4A55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Tito's Handmade Vodka, Premium Alcohol Brand, Certified Gluten-Free ...">
            <a:extLst>
              <a:ext uri="{FF2B5EF4-FFF2-40B4-BE49-F238E27FC236}">
                <a16:creationId xmlns:a16="http://schemas.microsoft.com/office/drawing/2014/main" id="{167147CA-D60E-CE54-F6DA-6D384CAA61FB}"/>
              </a:ext>
            </a:extLst>
          </p:cNvPr>
          <p:cNvPicPr>
            <a:picLocks noChangeAspect="1"/>
          </p:cNvPicPr>
          <p:nvPr/>
        </p:nvPicPr>
        <p:blipFill>
          <a:blip r:embed="rId4"/>
          <a:stretch>
            <a:fillRect/>
          </a:stretch>
        </p:blipFill>
        <p:spPr>
          <a:xfrm>
            <a:off x="7315594" y="3439028"/>
            <a:ext cx="707494" cy="2443817"/>
          </a:xfrm>
          <a:prstGeom prst="rect">
            <a:avLst/>
          </a:prstGeom>
        </p:spPr>
      </p:pic>
      <p:pic>
        <p:nvPicPr>
          <p:cNvPr id="8" name="Imagen 7">
            <a:extLst>
              <a:ext uri="{FF2B5EF4-FFF2-40B4-BE49-F238E27FC236}">
                <a16:creationId xmlns:a16="http://schemas.microsoft.com/office/drawing/2014/main" id="{3546E746-1493-35BD-D53F-39F7BB32317B}"/>
              </a:ext>
            </a:extLst>
          </p:cNvPr>
          <p:cNvPicPr>
            <a:picLocks noChangeAspect="1"/>
          </p:cNvPicPr>
          <p:nvPr/>
        </p:nvPicPr>
        <p:blipFill>
          <a:blip r:embed="rId5"/>
          <a:srcRect r="6500" b="-458"/>
          <a:stretch/>
        </p:blipFill>
        <p:spPr>
          <a:xfrm>
            <a:off x="8145442" y="3320142"/>
            <a:ext cx="969542" cy="2566590"/>
          </a:xfrm>
          <a:prstGeom prst="rect">
            <a:avLst/>
          </a:prstGeom>
        </p:spPr>
      </p:pic>
      <p:pic>
        <p:nvPicPr>
          <p:cNvPr id="10" name="Imagen 9">
            <a:extLst>
              <a:ext uri="{FF2B5EF4-FFF2-40B4-BE49-F238E27FC236}">
                <a16:creationId xmlns:a16="http://schemas.microsoft.com/office/drawing/2014/main" id="{E472407F-C6D4-5E19-97EB-60CB4251DE66}"/>
              </a:ext>
            </a:extLst>
          </p:cNvPr>
          <p:cNvPicPr>
            <a:picLocks noChangeAspect="1"/>
          </p:cNvPicPr>
          <p:nvPr/>
        </p:nvPicPr>
        <p:blipFill>
          <a:blip r:embed="rId6"/>
          <a:stretch>
            <a:fillRect/>
          </a:stretch>
        </p:blipFill>
        <p:spPr>
          <a:xfrm>
            <a:off x="9270923" y="3537856"/>
            <a:ext cx="855136" cy="2367645"/>
          </a:xfrm>
          <a:prstGeom prst="rect">
            <a:avLst/>
          </a:prstGeom>
        </p:spPr>
      </p:pic>
      <p:pic>
        <p:nvPicPr>
          <p:cNvPr id="12" name="Imagen 11" descr="Texto&#10;&#10;El contenido generado por inteligencia artificial puede ser incorrecto.">
            <a:extLst>
              <a:ext uri="{FF2B5EF4-FFF2-40B4-BE49-F238E27FC236}">
                <a16:creationId xmlns:a16="http://schemas.microsoft.com/office/drawing/2014/main" id="{8A193FF3-03CC-8DF3-396A-4A9698D0E9C6}"/>
              </a:ext>
            </a:extLst>
          </p:cNvPr>
          <p:cNvPicPr>
            <a:picLocks noChangeAspect="1"/>
          </p:cNvPicPr>
          <p:nvPr/>
        </p:nvPicPr>
        <p:blipFill>
          <a:blip r:embed="rId7"/>
          <a:stretch>
            <a:fillRect/>
          </a:stretch>
        </p:blipFill>
        <p:spPr>
          <a:xfrm>
            <a:off x="402220" y="3109230"/>
            <a:ext cx="978098" cy="2626182"/>
          </a:xfrm>
          <a:prstGeom prst="rect">
            <a:avLst/>
          </a:prstGeom>
        </p:spPr>
      </p:pic>
      <p:pic>
        <p:nvPicPr>
          <p:cNvPr id="17" name="Imagen 16">
            <a:extLst>
              <a:ext uri="{FF2B5EF4-FFF2-40B4-BE49-F238E27FC236}">
                <a16:creationId xmlns:a16="http://schemas.microsoft.com/office/drawing/2014/main" id="{BA6A8C41-6C0E-AEC1-806C-9E7AD4F11E5D}"/>
              </a:ext>
            </a:extLst>
          </p:cNvPr>
          <p:cNvPicPr>
            <a:picLocks noChangeAspect="1"/>
          </p:cNvPicPr>
          <p:nvPr/>
        </p:nvPicPr>
        <p:blipFill>
          <a:blip r:embed="rId8"/>
          <a:stretch>
            <a:fillRect/>
          </a:stretch>
        </p:blipFill>
        <p:spPr>
          <a:xfrm>
            <a:off x="1385209" y="3109233"/>
            <a:ext cx="740228" cy="2660198"/>
          </a:xfrm>
          <a:prstGeom prst="rect">
            <a:avLst/>
          </a:prstGeom>
        </p:spPr>
      </p:pic>
      <p:pic>
        <p:nvPicPr>
          <p:cNvPr id="19" name="Imagen 18" descr="McCormick Vodka | ubicaciondepersonas.cdmx.gob.mx">
            <a:extLst>
              <a:ext uri="{FF2B5EF4-FFF2-40B4-BE49-F238E27FC236}">
                <a16:creationId xmlns:a16="http://schemas.microsoft.com/office/drawing/2014/main" id="{5EB209D9-19E8-F4D0-9601-E50BFD799377}"/>
              </a:ext>
            </a:extLst>
          </p:cNvPr>
          <p:cNvPicPr>
            <a:picLocks noChangeAspect="1"/>
          </p:cNvPicPr>
          <p:nvPr/>
        </p:nvPicPr>
        <p:blipFill>
          <a:blip r:embed="rId9"/>
          <a:stretch>
            <a:fillRect/>
          </a:stretch>
        </p:blipFill>
        <p:spPr>
          <a:xfrm>
            <a:off x="9867899" y="3318509"/>
            <a:ext cx="1899558" cy="2622642"/>
          </a:xfrm>
          <a:prstGeom prst="rect">
            <a:avLst/>
          </a:prstGeom>
        </p:spPr>
      </p:pic>
      <p:pic>
        <p:nvPicPr>
          <p:cNvPr id="28" name="Imagen 27" descr="Imagen que contiene artículos, loción, monitor, tabla&#10;&#10;El contenido generado por inteligencia artificial puede ser incorrecto.">
            <a:extLst>
              <a:ext uri="{FF2B5EF4-FFF2-40B4-BE49-F238E27FC236}">
                <a16:creationId xmlns:a16="http://schemas.microsoft.com/office/drawing/2014/main" id="{56701C60-73E5-56D9-D7B8-5996686EF573}"/>
              </a:ext>
            </a:extLst>
          </p:cNvPr>
          <p:cNvPicPr>
            <a:picLocks noChangeAspect="1"/>
          </p:cNvPicPr>
          <p:nvPr/>
        </p:nvPicPr>
        <p:blipFill>
          <a:blip r:embed="rId10"/>
          <a:stretch>
            <a:fillRect/>
          </a:stretch>
        </p:blipFill>
        <p:spPr>
          <a:xfrm>
            <a:off x="2305050" y="3047998"/>
            <a:ext cx="996043" cy="2701020"/>
          </a:xfrm>
          <a:prstGeom prst="rect">
            <a:avLst/>
          </a:prstGeom>
        </p:spPr>
      </p:pic>
      <p:pic>
        <p:nvPicPr>
          <p:cNvPr id="30" name="Imagen 29">
            <a:extLst>
              <a:ext uri="{FF2B5EF4-FFF2-40B4-BE49-F238E27FC236}">
                <a16:creationId xmlns:a16="http://schemas.microsoft.com/office/drawing/2014/main" id="{05B81D66-56AA-9B35-9C7B-AF7620AD7D3B}"/>
              </a:ext>
            </a:extLst>
          </p:cNvPr>
          <p:cNvPicPr>
            <a:picLocks noChangeAspect="1"/>
          </p:cNvPicPr>
          <p:nvPr/>
        </p:nvPicPr>
        <p:blipFill>
          <a:blip r:embed="rId11"/>
          <a:stretch>
            <a:fillRect/>
          </a:stretch>
        </p:blipFill>
        <p:spPr>
          <a:xfrm>
            <a:off x="9703684" y="823231"/>
            <a:ext cx="833260" cy="2469698"/>
          </a:xfrm>
          <a:prstGeom prst="rect">
            <a:avLst/>
          </a:prstGeom>
        </p:spPr>
      </p:pic>
      <p:pic>
        <p:nvPicPr>
          <p:cNvPr id="31" name="Imagen 30">
            <a:extLst>
              <a:ext uri="{FF2B5EF4-FFF2-40B4-BE49-F238E27FC236}">
                <a16:creationId xmlns:a16="http://schemas.microsoft.com/office/drawing/2014/main" id="{6526232E-E58D-B9AD-0E53-F5E93D234230}"/>
              </a:ext>
            </a:extLst>
          </p:cNvPr>
          <p:cNvPicPr>
            <a:picLocks noChangeAspect="1"/>
          </p:cNvPicPr>
          <p:nvPr/>
        </p:nvPicPr>
        <p:blipFill>
          <a:blip r:embed="rId12"/>
          <a:stretch>
            <a:fillRect/>
          </a:stretch>
        </p:blipFill>
        <p:spPr>
          <a:xfrm>
            <a:off x="8498764" y="707571"/>
            <a:ext cx="943491" cy="2585358"/>
          </a:xfrm>
          <a:prstGeom prst="rect">
            <a:avLst/>
          </a:prstGeom>
        </p:spPr>
      </p:pic>
      <p:pic>
        <p:nvPicPr>
          <p:cNvPr id="33" name="Imagen 32" descr="Imagen que contiene taza, foto, alimentos, tabla&#10;&#10;El contenido generado por inteligencia artificial puede ser incorrecto.">
            <a:extLst>
              <a:ext uri="{FF2B5EF4-FFF2-40B4-BE49-F238E27FC236}">
                <a16:creationId xmlns:a16="http://schemas.microsoft.com/office/drawing/2014/main" id="{CC0E5E91-9678-BB7F-AB1D-F41CA505E211}"/>
              </a:ext>
            </a:extLst>
          </p:cNvPr>
          <p:cNvPicPr>
            <a:picLocks noChangeAspect="1"/>
          </p:cNvPicPr>
          <p:nvPr/>
        </p:nvPicPr>
        <p:blipFill>
          <a:blip r:embed="rId13"/>
          <a:stretch>
            <a:fillRect/>
          </a:stretch>
        </p:blipFill>
        <p:spPr>
          <a:xfrm>
            <a:off x="3409335" y="2769054"/>
            <a:ext cx="814939" cy="3136447"/>
          </a:xfrm>
          <a:prstGeom prst="rect">
            <a:avLst/>
          </a:prstGeom>
        </p:spPr>
      </p:pic>
      <p:sp>
        <p:nvSpPr>
          <p:cNvPr id="2" name="Title 1">
            <a:extLst>
              <a:ext uri="{FF2B5EF4-FFF2-40B4-BE49-F238E27FC236}">
                <a16:creationId xmlns:a16="http://schemas.microsoft.com/office/drawing/2014/main" id="{04C89D09-1F5B-B27E-96FE-7CA949A71AED}"/>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spTree>
    <p:extLst>
      <p:ext uri="{BB962C8B-B14F-4D97-AF65-F5344CB8AC3E}">
        <p14:creationId xmlns:p14="http://schemas.microsoft.com/office/powerpoint/2010/main" val="14969130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51591-9A25-F613-AE3E-84FAD37AC5EF}"/>
            </a:ext>
          </a:extLst>
        </p:cNvPr>
        <p:cNvGrpSpPr/>
        <p:nvPr/>
      </p:nvGrpSpPr>
      <p:grpSpPr>
        <a:xfrm>
          <a:off x="0" y="0"/>
          <a:ext cx="0" cy="0"/>
          <a:chOff x="0" y="0"/>
          <a:chExt cx="0" cy="0"/>
        </a:xfrm>
      </p:grpSpPr>
      <p:sp>
        <p:nvSpPr>
          <p:cNvPr id="22" name="Title 1">
            <a:extLst>
              <a:ext uri="{FF2B5EF4-FFF2-40B4-BE49-F238E27FC236}">
                <a16:creationId xmlns:a16="http://schemas.microsoft.com/office/drawing/2014/main" id="{83E78F4E-1C5B-E527-2311-28A671C19C3D}"/>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American Vodka</a:t>
            </a:r>
            <a:endParaRPr lang="en-US" sz="3500" noProof="0">
              <a:latin typeface="Rockwell Light" panose="020F0502020204030204" pitchFamily="18" charset="0"/>
            </a:endParaRPr>
          </a:p>
        </p:txBody>
      </p:sp>
      <p:pic>
        <p:nvPicPr>
          <p:cNvPr id="21" name="Picture 2">
            <a:extLst>
              <a:ext uri="{FF2B5EF4-FFF2-40B4-BE49-F238E27FC236}">
                <a16:creationId xmlns:a16="http://schemas.microsoft.com/office/drawing/2014/main" id="{DF31D210-1D41-9CF9-6E02-B82F5C9043F8}"/>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B0AB94A9-4D1E-A5D4-68FC-937A817F279A}"/>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671C5A6-5A63-CE78-280C-B4E68D077D36}"/>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endParaRPr lang="en-US" sz="1500" noProof="0">
              <a:solidFill>
                <a:schemeClr val="bg2">
                  <a:lumMod val="75000"/>
                </a:schemeClr>
              </a:solidFill>
              <a:latin typeface="Rockwell Light" panose="02040303020102020203" pitchFamily="18" charset="0"/>
            </a:endParaRPr>
          </a:p>
        </p:txBody>
      </p:sp>
      <p:sp>
        <p:nvSpPr>
          <p:cNvPr id="6" name="CuadroTexto 5">
            <a:extLst>
              <a:ext uri="{FF2B5EF4-FFF2-40B4-BE49-F238E27FC236}">
                <a16:creationId xmlns:a16="http://schemas.microsoft.com/office/drawing/2014/main" id="{5B85BF22-8769-F6E0-B0BA-CC26A9B7C07D}"/>
              </a:ext>
            </a:extLst>
          </p:cNvPr>
          <p:cNvSpPr txBox="1"/>
          <p:nvPr/>
        </p:nvSpPr>
        <p:spPr>
          <a:xfrm>
            <a:off x="539750" y="1085850"/>
            <a:ext cx="7080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noProof="0">
                <a:latin typeface="Rockwell Light"/>
                <a:ea typeface="+mn-lt"/>
                <a:cs typeface="+mn-lt"/>
              </a:rPr>
              <a:t>A </a:t>
            </a:r>
            <a:r>
              <a:rPr lang="en-US" b="1" noProof="0">
                <a:solidFill>
                  <a:srgbClr val="C58008"/>
                </a:solidFill>
                <a:latin typeface="Rockwell Light"/>
                <a:ea typeface="+mn-lt"/>
                <a:cs typeface="+mn-lt"/>
              </a:rPr>
              <a:t>slight increasing trend in American vodka </a:t>
            </a:r>
            <a:r>
              <a:rPr lang="en-US" noProof="0">
                <a:latin typeface="Rockwell Light"/>
                <a:ea typeface="+mn-lt"/>
                <a:cs typeface="+mn-lt"/>
              </a:rPr>
              <a:t>sales can be observed.</a:t>
            </a:r>
            <a:endParaRPr lang="en-US" noProof="0">
              <a:latin typeface="Rockwell Light"/>
            </a:endParaRPr>
          </a:p>
        </p:txBody>
      </p:sp>
      <p:pic>
        <p:nvPicPr>
          <p:cNvPr id="4" name="Picture 3">
            <a:extLst>
              <a:ext uri="{FF2B5EF4-FFF2-40B4-BE49-F238E27FC236}">
                <a16:creationId xmlns:a16="http://schemas.microsoft.com/office/drawing/2014/main" id="{E1A3E9F7-B2BE-9F6E-A95C-F7B594EA0D55}"/>
              </a:ext>
            </a:extLst>
          </p:cNvPr>
          <p:cNvPicPr>
            <a:picLocks noChangeAspect="1"/>
          </p:cNvPicPr>
          <p:nvPr/>
        </p:nvPicPr>
        <p:blipFill>
          <a:blip r:embed="rId5"/>
          <a:srcRect t="778"/>
          <a:stretch/>
        </p:blipFill>
        <p:spPr>
          <a:xfrm>
            <a:off x="2044975" y="2318475"/>
            <a:ext cx="7782009" cy="3955663"/>
          </a:xfrm>
          <a:prstGeom prst="rect">
            <a:avLst/>
          </a:prstGeom>
        </p:spPr>
      </p:pic>
      <p:sp>
        <p:nvSpPr>
          <p:cNvPr id="7" name="TextBox 6">
            <a:extLst>
              <a:ext uri="{FF2B5EF4-FFF2-40B4-BE49-F238E27FC236}">
                <a16:creationId xmlns:a16="http://schemas.microsoft.com/office/drawing/2014/main" id="{29BDB0F7-FF1D-DE51-1420-786B4F52BD1F}"/>
              </a:ext>
            </a:extLst>
          </p:cNvPr>
          <p:cNvSpPr txBox="1"/>
          <p:nvPr/>
        </p:nvSpPr>
        <p:spPr>
          <a:xfrm>
            <a:off x="5163920" y="173370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USD</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2656042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5A47D-9A2A-5306-9738-D1E5D536EC4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DA531CD-C8DD-9D5D-EF3D-E6BF27F0019C}"/>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Where is Vodka bought</a:t>
            </a:r>
            <a:endParaRPr lang="en-US" sz="3500" noProof="0">
              <a:latin typeface="Rockwell Light" panose="020F0502020204030204" pitchFamily="18" charset="0"/>
            </a:endParaRPr>
          </a:p>
        </p:txBody>
      </p:sp>
      <p:sp>
        <p:nvSpPr>
          <p:cNvPr id="7" name="TextBox 6">
            <a:extLst>
              <a:ext uri="{FF2B5EF4-FFF2-40B4-BE49-F238E27FC236}">
                <a16:creationId xmlns:a16="http://schemas.microsoft.com/office/drawing/2014/main" id="{26C27140-24E2-E4DB-B191-6844837854FB}"/>
              </a:ext>
            </a:extLst>
          </p:cNvPr>
          <p:cNvSpPr txBox="1"/>
          <p:nvPr/>
        </p:nvSpPr>
        <p:spPr>
          <a:xfrm>
            <a:off x="462982" y="1166477"/>
            <a:ext cx="6880793" cy="369332"/>
          </a:xfrm>
          <a:prstGeom prst="rect">
            <a:avLst/>
          </a:prstGeom>
          <a:noFill/>
        </p:spPr>
        <p:txBody>
          <a:bodyPr wrap="square" rtlCol="0">
            <a:spAutoFit/>
          </a:bodyPr>
          <a:lstStyle/>
          <a:p>
            <a:r>
              <a:rPr lang="en-US" sz="1800" noProof="0">
                <a:latin typeface="Rockwell Light" panose="02040303020102020203" pitchFamily="18" charset="0"/>
              </a:rPr>
              <a:t>County</a:t>
            </a:r>
          </a:p>
        </p:txBody>
      </p:sp>
      <p:cxnSp>
        <p:nvCxnSpPr>
          <p:cNvPr id="9" name="Straight Connector 8">
            <a:extLst>
              <a:ext uri="{FF2B5EF4-FFF2-40B4-BE49-F238E27FC236}">
                <a16:creationId xmlns:a16="http://schemas.microsoft.com/office/drawing/2014/main" id="{1AF2AE99-0859-DA53-3B25-65A6208435CD}"/>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0F7982B-EBE5-FAFD-B46F-ADD45B718C4E}"/>
              </a:ext>
            </a:extLst>
          </p:cNvPr>
          <p:cNvSpPr txBox="1"/>
          <p:nvPr/>
        </p:nvSpPr>
        <p:spPr>
          <a:xfrm>
            <a:off x="1944898" y="5942165"/>
            <a:ext cx="1765946" cy="646331"/>
          </a:xfrm>
          <a:prstGeom prst="rect">
            <a:avLst/>
          </a:prstGeom>
          <a:noFill/>
        </p:spPr>
        <p:txBody>
          <a:bodyPr wrap="square" lIns="91440" tIns="45720" rIns="91440" bIns="45720" rtlCol="0" anchor="t">
            <a:spAutoFit/>
          </a:bodyPr>
          <a:lstStyle/>
          <a:p>
            <a:pPr algn="ctr"/>
            <a:r>
              <a:rPr lang="en-US" noProof="0">
                <a:latin typeface="Rockwell Light"/>
              </a:rPr>
              <a:t>American Vodka</a:t>
            </a:r>
          </a:p>
        </p:txBody>
      </p:sp>
      <p:pic>
        <p:nvPicPr>
          <p:cNvPr id="5" name="Picture 2">
            <a:extLst>
              <a:ext uri="{FF2B5EF4-FFF2-40B4-BE49-F238E27FC236}">
                <a16:creationId xmlns:a16="http://schemas.microsoft.com/office/drawing/2014/main" id="{FF7AC2BB-9BD7-7DC0-991C-F23362A51E2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Maps Main Index - Polk County, Iowa IAGenWeb">
            <a:extLst>
              <a:ext uri="{FF2B5EF4-FFF2-40B4-BE49-F238E27FC236}">
                <a16:creationId xmlns:a16="http://schemas.microsoft.com/office/drawing/2014/main" id="{5AD25235-FE7B-4DF9-D1D4-3FF2439F3DA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16456" t="13987" r="12151" b="10317"/>
          <a:stretch/>
        </p:blipFill>
        <p:spPr bwMode="auto">
          <a:xfrm>
            <a:off x="6655442" y="1870382"/>
            <a:ext cx="4352081" cy="346082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Gráfico, Gráfico de barras&#10;&#10;El contenido generado por inteligencia artificial puede ser incorrecto.">
            <a:extLst>
              <a:ext uri="{FF2B5EF4-FFF2-40B4-BE49-F238E27FC236}">
                <a16:creationId xmlns:a16="http://schemas.microsoft.com/office/drawing/2014/main" id="{D734CE13-3811-79AD-2724-972E5B67DF63}"/>
              </a:ext>
            </a:extLst>
          </p:cNvPr>
          <p:cNvPicPr>
            <a:picLocks noChangeAspect="1"/>
          </p:cNvPicPr>
          <p:nvPr/>
        </p:nvPicPr>
        <p:blipFill>
          <a:blip r:embed="rId7"/>
          <a:stretch>
            <a:fillRect/>
          </a:stretch>
        </p:blipFill>
        <p:spPr>
          <a:xfrm>
            <a:off x="311603" y="1985282"/>
            <a:ext cx="5479597" cy="3676650"/>
          </a:xfrm>
          <a:prstGeom prst="rect">
            <a:avLst/>
          </a:prstGeom>
        </p:spPr>
      </p:pic>
      <p:sp>
        <p:nvSpPr>
          <p:cNvPr id="6" name="Title 1">
            <a:extLst>
              <a:ext uri="{FF2B5EF4-FFF2-40B4-BE49-F238E27FC236}">
                <a16:creationId xmlns:a16="http://schemas.microsoft.com/office/drawing/2014/main" id="{31F1AF1F-C1BE-B2C2-8C03-C9BEE2BDF210}"/>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spTree>
    <p:extLst>
      <p:ext uri="{BB962C8B-B14F-4D97-AF65-F5344CB8AC3E}">
        <p14:creationId xmlns:p14="http://schemas.microsoft.com/office/powerpoint/2010/main" val="1662083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EE77B-4913-7468-355A-08C038482FA5}"/>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A239C173-2AEF-1D31-A18B-43BFCD164EBB}"/>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Where is Vodka bought? </a:t>
            </a:r>
            <a:endParaRPr lang="en-US" sz="3500" noProof="0">
              <a:latin typeface="Rockwell Light" panose="020F0502020204030204" pitchFamily="18" charset="0"/>
            </a:endParaRPr>
          </a:p>
        </p:txBody>
      </p:sp>
      <p:cxnSp>
        <p:nvCxnSpPr>
          <p:cNvPr id="18" name="Straight Connector 17">
            <a:extLst>
              <a:ext uri="{FF2B5EF4-FFF2-40B4-BE49-F238E27FC236}">
                <a16:creationId xmlns:a16="http://schemas.microsoft.com/office/drawing/2014/main" id="{0ED287A2-A770-05AF-6DF3-C23FCA30BFE3}"/>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31" name="Picture 2">
            <a:extLst>
              <a:ext uri="{FF2B5EF4-FFF2-40B4-BE49-F238E27FC236}">
                <a16:creationId xmlns:a16="http://schemas.microsoft.com/office/drawing/2014/main" id="{0C5DA975-3140-1216-3FCE-E3E5AB08E41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BB2CBE1-C942-860F-60AC-10F435DB1E96}"/>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pic>
        <p:nvPicPr>
          <p:cNvPr id="10" name="Picture 9">
            <a:extLst>
              <a:ext uri="{FF2B5EF4-FFF2-40B4-BE49-F238E27FC236}">
                <a16:creationId xmlns:a16="http://schemas.microsoft.com/office/drawing/2014/main" id="{9D79F9FA-C659-19C5-DD0A-F5B7F0A427C1}"/>
              </a:ext>
            </a:extLst>
          </p:cNvPr>
          <p:cNvPicPr>
            <a:picLocks noChangeAspect="1"/>
          </p:cNvPicPr>
          <p:nvPr/>
        </p:nvPicPr>
        <p:blipFill>
          <a:blip r:embed="rId5"/>
          <a:stretch>
            <a:fillRect/>
          </a:stretch>
        </p:blipFill>
        <p:spPr>
          <a:xfrm>
            <a:off x="2747706" y="1580822"/>
            <a:ext cx="6335703" cy="4666984"/>
          </a:xfrm>
          <a:prstGeom prst="rect">
            <a:avLst/>
          </a:prstGeom>
        </p:spPr>
      </p:pic>
      <p:sp>
        <p:nvSpPr>
          <p:cNvPr id="11" name="Rectangle 10">
            <a:extLst>
              <a:ext uri="{FF2B5EF4-FFF2-40B4-BE49-F238E27FC236}">
                <a16:creationId xmlns:a16="http://schemas.microsoft.com/office/drawing/2014/main" id="{8658767F-D284-6FCB-2BEF-0D1C845B9593}"/>
              </a:ext>
            </a:extLst>
          </p:cNvPr>
          <p:cNvSpPr/>
          <p:nvPr/>
        </p:nvSpPr>
        <p:spPr>
          <a:xfrm>
            <a:off x="2874579" y="3358055"/>
            <a:ext cx="278524" cy="7094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Tree>
    <p:extLst>
      <p:ext uri="{BB962C8B-B14F-4D97-AF65-F5344CB8AC3E}">
        <p14:creationId xmlns:p14="http://schemas.microsoft.com/office/powerpoint/2010/main" val="3134637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C41036-BF27-AD89-B558-453F2541E987}"/>
              </a:ext>
            </a:extLst>
          </p:cNvPr>
          <p:cNvSpPr/>
          <p:nvPr/>
        </p:nvSpPr>
        <p:spPr>
          <a:xfrm>
            <a:off x="7003939" y="2328860"/>
            <a:ext cx="4673923" cy="2905125"/>
          </a:xfrm>
          <a:prstGeom prst="rect">
            <a:avLst/>
          </a:prstGeom>
          <a:solidFill>
            <a:srgbClr val="C580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TextBox 2">
            <a:extLst>
              <a:ext uri="{FF2B5EF4-FFF2-40B4-BE49-F238E27FC236}">
                <a16:creationId xmlns:a16="http://schemas.microsoft.com/office/drawing/2014/main" id="{3F434828-ABEC-1C8B-C71D-AF6C54CFE9A9}"/>
              </a:ext>
            </a:extLst>
          </p:cNvPr>
          <p:cNvSpPr txBox="1"/>
          <p:nvPr/>
        </p:nvSpPr>
        <p:spPr>
          <a:xfrm>
            <a:off x="714213" y="2586038"/>
            <a:ext cx="5672300"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noProof="0">
                <a:latin typeface="Rockwell Light" panose="02040303020102020203" pitchFamily="18" charset="0"/>
              </a:rPr>
              <a:t>Cold climate </a:t>
            </a:r>
            <a:r>
              <a:rPr lang="en-US" sz="2000" noProof="0">
                <a:latin typeface="Rockwell Light" panose="02040303020102020203" pitchFamily="18" charset="0"/>
                <a:sym typeface="Wingdings" panose="05000000000000000000" pitchFamily="2" charset="2"/>
              </a:rPr>
              <a:t> </a:t>
            </a:r>
            <a:r>
              <a:rPr lang="en-US" sz="2000" b="0" i="0" noProof="0">
                <a:solidFill>
                  <a:srgbClr val="404040"/>
                </a:solidFill>
                <a:effectLst/>
                <a:latin typeface="Rockwell Light" panose="02040303020102020203" pitchFamily="18" charset="0"/>
              </a:rPr>
              <a:t>There is a direct relationship between reduced sunshine and cold weather and alcohol consumption</a:t>
            </a:r>
          </a:p>
          <a:p>
            <a:endParaRPr lang="en-US" sz="2000" b="0" i="0" noProof="0">
              <a:solidFill>
                <a:srgbClr val="404040"/>
              </a:solidFill>
              <a:effectLst/>
              <a:latin typeface="Rockwell Light" panose="02040303020102020203" pitchFamily="18" charset="0"/>
            </a:endParaRPr>
          </a:p>
          <a:p>
            <a:pPr marL="285750" indent="-285750">
              <a:buFont typeface="Arial" panose="020B0604020202020204" pitchFamily="34" charset="0"/>
              <a:buChar char="•"/>
            </a:pPr>
            <a:r>
              <a:rPr lang="en-US" sz="2000" noProof="0">
                <a:latin typeface="Rockwell Light" panose="02040303020102020203" pitchFamily="18" charset="0"/>
              </a:rPr>
              <a:t>College and rural </a:t>
            </a:r>
            <a:r>
              <a:rPr lang="en-US" sz="2000" b="1" noProof="0">
                <a:latin typeface="Rockwell Light" panose="02040303020102020203" pitchFamily="18" charset="0"/>
              </a:rPr>
              <a:t>drinking culture</a:t>
            </a:r>
          </a:p>
          <a:p>
            <a:endParaRPr lang="en-US" sz="2000" b="1" noProof="0">
              <a:latin typeface="Rockwell Light" panose="02040303020102020203" pitchFamily="18" charset="0"/>
            </a:endParaRPr>
          </a:p>
          <a:p>
            <a:pPr marL="342900" indent="-342900">
              <a:buFont typeface="Arial" panose="020B0604020202020204" pitchFamily="34" charset="0"/>
              <a:buChar char="•"/>
            </a:pPr>
            <a:r>
              <a:rPr lang="en-US" sz="2000" noProof="0">
                <a:latin typeface="Rockwell Light" panose="02040303020102020203" pitchFamily="18" charset="0"/>
              </a:rPr>
              <a:t>Approximately </a:t>
            </a:r>
            <a:r>
              <a:rPr lang="en-US" sz="2000" b="1" noProof="0">
                <a:latin typeface="Rockwell Light" panose="02040303020102020203" pitchFamily="18" charset="0"/>
              </a:rPr>
              <a:t>65% of Iowa adults consume alcohol.</a:t>
            </a:r>
          </a:p>
          <a:p>
            <a:pPr marL="800100" lvl="1" indent="-342900">
              <a:buFont typeface="Arial" panose="020B0604020202020204" pitchFamily="34" charset="0"/>
              <a:buChar char="•"/>
            </a:pPr>
            <a:r>
              <a:rPr lang="en-US" sz="2000" noProof="0">
                <a:latin typeface="Rockwell Light" panose="02040303020102020203" pitchFamily="18" charset="0"/>
              </a:rPr>
              <a:t>National average of 54%</a:t>
            </a:r>
            <a:endParaRPr lang="en-US" sz="2000" b="1" noProof="0">
              <a:latin typeface="Rockwell Light" panose="02040303020102020203" pitchFamily="18" charset="0"/>
            </a:endParaRPr>
          </a:p>
          <a:p>
            <a:endParaRPr lang="en-US" sz="2000" noProof="0">
              <a:latin typeface="Rockwell Light" panose="02040303020102020203" pitchFamily="18" charset="0"/>
            </a:endParaRPr>
          </a:p>
          <a:p>
            <a:pPr marL="285750" indent="-285750">
              <a:buFont typeface="Arial" panose="020B0604020202020204" pitchFamily="34" charset="0"/>
              <a:buChar char="•"/>
            </a:pPr>
            <a:r>
              <a:rPr lang="en-US" sz="2000" noProof="0">
                <a:latin typeface="Rockwell Light" panose="02040303020102020203" pitchFamily="18" charset="0"/>
              </a:rPr>
              <a:t>Very </a:t>
            </a:r>
            <a:r>
              <a:rPr lang="en-US" sz="2000" b="1" noProof="0">
                <a:latin typeface="Rockwell Light" panose="02040303020102020203" pitchFamily="18" charset="0"/>
              </a:rPr>
              <a:t>detailed dataset </a:t>
            </a:r>
          </a:p>
        </p:txBody>
      </p:sp>
      <p:pic>
        <p:nvPicPr>
          <p:cNvPr id="1026" name="Picture 2" descr="Iowa | Flag, Facts, Maps, &amp; Cities | Britannica">
            <a:extLst>
              <a:ext uri="{FF2B5EF4-FFF2-40B4-BE49-F238E27FC236}">
                <a16:creationId xmlns:a16="http://schemas.microsoft.com/office/drawing/2014/main" id="{95213BE0-F1EF-D0F5-C7F3-3E82FD6BB6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3866" y="1839831"/>
            <a:ext cx="4673922" cy="312269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DAA59516-C790-A9B7-C338-7DFDF1CC81AB}"/>
              </a:ext>
            </a:extLst>
          </p:cNvPr>
          <p:cNvSpPr>
            <a:spLocks noGrp="1"/>
          </p:cNvSpPr>
          <p:nvPr>
            <p:ph type="title"/>
          </p:nvPr>
        </p:nvSpPr>
        <p:spPr>
          <a:xfrm>
            <a:off x="839788" y="1214438"/>
            <a:ext cx="3932237" cy="842961"/>
          </a:xfrm>
        </p:spPr>
        <p:txBody>
          <a:bodyPr/>
          <a:lstStyle/>
          <a:p>
            <a:r>
              <a:rPr lang="en-US" noProof="0">
                <a:latin typeface="Rockwell Light" panose="020F0502020204030204" pitchFamily="18" charset="0"/>
              </a:rPr>
              <a:t>Why Iowa?</a:t>
            </a:r>
          </a:p>
        </p:txBody>
      </p:sp>
      <p:cxnSp>
        <p:nvCxnSpPr>
          <p:cNvPr id="15" name="Straight Connector 14">
            <a:extLst>
              <a:ext uri="{FF2B5EF4-FFF2-40B4-BE49-F238E27FC236}">
                <a16:creationId xmlns:a16="http://schemas.microsoft.com/office/drawing/2014/main" id="{48D8226C-22B4-D3CD-8FD4-AFAC8EEBB6C3}"/>
              </a:ext>
            </a:extLst>
          </p:cNvPr>
          <p:cNvCxnSpPr/>
          <p:nvPr/>
        </p:nvCxnSpPr>
        <p:spPr>
          <a:xfrm>
            <a:off x="839788" y="205740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17" name="Picture 2">
            <a:extLst>
              <a:ext uri="{FF2B5EF4-FFF2-40B4-BE49-F238E27FC236}">
                <a16:creationId xmlns:a16="http://schemas.microsoft.com/office/drawing/2014/main" id="{44E3210D-4DD5-49E4-D544-D2E9D21AF01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backgroundMark x1="31757" y1="55357" x2="31757" y2="55357"/>
                        <a14:backgroundMark x1="42342" y1="64286" x2="42342" y2="64286"/>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219059" y="6089904"/>
            <a:ext cx="869308" cy="70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227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55AAF-2C8A-6963-CD5D-69C89817CD3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3D41B77-3135-E55B-A5ED-72392F0A6780}"/>
              </a:ext>
            </a:extLst>
          </p:cNvPr>
          <p:cNvCxnSpPr>
            <a:cxnSpLocks/>
          </p:cNvCxnSpPr>
          <p:nvPr/>
        </p:nvCxnSpPr>
        <p:spPr>
          <a:xfrm>
            <a:off x="5948997" y="2531118"/>
            <a:ext cx="0" cy="3120622"/>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D5540513-C14C-CABA-8E59-3BEBB6E66598}"/>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Which stores sell the most?</a:t>
            </a:r>
            <a:endParaRPr lang="en-US" sz="3500"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4F12DBC1-5441-5B98-20A7-2DF34DFD947B}"/>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AB47829-94CD-7961-0AFD-F7435FE19F0E}"/>
              </a:ext>
            </a:extLst>
          </p:cNvPr>
          <p:cNvSpPr txBox="1"/>
          <p:nvPr/>
        </p:nvSpPr>
        <p:spPr>
          <a:xfrm>
            <a:off x="1944898" y="5942165"/>
            <a:ext cx="1765946" cy="369332"/>
          </a:xfrm>
          <a:prstGeom prst="rect">
            <a:avLst/>
          </a:prstGeom>
          <a:noFill/>
        </p:spPr>
        <p:txBody>
          <a:bodyPr wrap="square" lIns="91440" tIns="45720" rIns="91440" bIns="45720" rtlCol="0" anchor="t">
            <a:spAutoFit/>
          </a:bodyPr>
          <a:lstStyle/>
          <a:p>
            <a:pPr algn="ctr"/>
            <a:r>
              <a:rPr lang="en-US" noProof="0">
                <a:latin typeface="Rockwell Light"/>
              </a:rPr>
              <a:t>All Vodka</a:t>
            </a:r>
            <a:endParaRPr lang="en-US" noProof="0">
              <a:latin typeface="Rockwell Light" panose="02040303020102020203" pitchFamily="18" charset="0"/>
            </a:endParaRPr>
          </a:p>
        </p:txBody>
      </p:sp>
      <p:sp>
        <p:nvSpPr>
          <p:cNvPr id="12" name="TextBox 11">
            <a:extLst>
              <a:ext uri="{FF2B5EF4-FFF2-40B4-BE49-F238E27FC236}">
                <a16:creationId xmlns:a16="http://schemas.microsoft.com/office/drawing/2014/main" id="{2791B7EA-C786-83F6-E418-E9F86D452FAB}"/>
              </a:ext>
            </a:extLst>
          </p:cNvPr>
          <p:cNvSpPr txBox="1"/>
          <p:nvPr/>
        </p:nvSpPr>
        <p:spPr>
          <a:xfrm>
            <a:off x="7438975" y="5946305"/>
            <a:ext cx="3524250" cy="369332"/>
          </a:xfrm>
          <a:prstGeom prst="rect">
            <a:avLst/>
          </a:prstGeom>
          <a:noFill/>
        </p:spPr>
        <p:txBody>
          <a:bodyPr wrap="square" lIns="91440" tIns="45720" rIns="91440" bIns="45720" rtlCol="0" anchor="t">
            <a:spAutoFit/>
          </a:bodyPr>
          <a:lstStyle/>
          <a:p>
            <a:pPr algn="ctr"/>
            <a:r>
              <a:rPr lang="en-US" noProof="0">
                <a:latin typeface="Rockwell Light"/>
              </a:rPr>
              <a:t>American </a:t>
            </a:r>
            <a:endParaRPr lang="en-US" noProof="0">
              <a:latin typeface="Rockwell Light" panose="02040303020102020203" pitchFamily="18" charset="0"/>
            </a:endParaRPr>
          </a:p>
        </p:txBody>
      </p:sp>
      <p:pic>
        <p:nvPicPr>
          <p:cNvPr id="15" name="Picture 2">
            <a:extLst>
              <a:ext uri="{FF2B5EF4-FFF2-40B4-BE49-F238E27FC236}">
                <a16:creationId xmlns:a16="http://schemas.microsoft.com/office/drawing/2014/main" id="{BBA78160-A16D-2456-2E35-C982E7547689}"/>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A8E8289-5BEE-645C-CCDC-E2973EC0A330}"/>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pic>
        <p:nvPicPr>
          <p:cNvPr id="14" name="Picture 13">
            <a:extLst>
              <a:ext uri="{FF2B5EF4-FFF2-40B4-BE49-F238E27FC236}">
                <a16:creationId xmlns:a16="http://schemas.microsoft.com/office/drawing/2014/main" id="{0B5D0A79-793E-7D3C-FC02-330656CDAA0F}"/>
              </a:ext>
            </a:extLst>
          </p:cNvPr>
          <p:cNvPicPr>
            <a:picLocks noChangeAspect="1"/>
          </p:cNvPicPr>
          <p:nvPr/>
        </p:nvPicPr>
        <p:blipFill>
          <a:blip r:embed="rId4"/>
          <a:stretch>
            <a:fillRect/>
          </a:stretch>
        </p:blipFill>
        <p:spPr>
          <a:xfrm>
            <a:off x="493146" y="1509862"/>
            <a:ext cx="5121380" cy="4099070"/>
          </a:xfrm>
          <a:prstGeom prst="rect">
            <a:avLst/>
          </a:prstGeom>
        </p:spPr>
      </p:pic>
      <p:pic>
        <p:nvPicPr>
          <p:cNvPr id="17" name="Picture 16">
            <a:extLst>
              <a:ext uri="{FF2B5EF4-FFF2-40B4-BE49-F238E27FC236}">
                <a16:creationId xmlns:a16="http://schemas.microsoft.com/office/drawing/2014/main" id="{C096AC77-2B79-E270-679B-89A4635DAEC0}"/>
              </a:ext>
            </a:extLst>
          </p:cNvPr>
          <p:cNvPicPr>
            <a:picLocks noChangeAspect="1"/>
          </p:cNvPicPr>
          <p:nvPr/>
        </p:nvPicPr>
        <p:blipFill>
          <a:blip r:embed="rId5"/>
          <a:stretch>
            <a:fillRect/>
          </a:stretch>
        </p:blipFill>
        <p:spPr>
          <a:xfrm>
            <a:off x="6589386" y="1599047"/>
            <a:ext cx="4863231" cy="4052693"/>
          </a:xfrm>
          <a:prstGeom prst="rect">
            <a:avLst/>
          </a:prstGeom>
        </p:spPr>
      </p:pic>
      <p:sp>
        <p:nvSpPr>
          <p:cNvPr id="6" name="Rectangle 5">
            <a:extLst>
              <a:ext uri="{FF2B5EF4-FFF2-40B4-BE49-F238E27FC236}">
                <a16:creationId xmlns:a16="http://schemas.microsoft.com/office/drawing/2014/main" id="{C538AEAA-AF52-13B9-97BF-CBAB984BE54A}"/>
              </a:ext>
            </a:extLst>
          </p:cNvPr>
          <p:cNvSpPr/>
          <p:nvPr/>
        </p:nvSpPr>
        <p:spPr>
          <a:xfrm>
            <a:off x="2165131" y="1682016"/>
            <a:ext cx="2990193" cy="692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noProof="0">
                <a:latin typeface="Rockwell Light" panose="02040303020102020203" pitchFamily="18" charset="0"/>
              </a:rPr>
              <a:t>S</a:t>
            </a:r>
            <a:r>
              <a:rPr lang="en-US" sz="1100">
                <a:solidFill>
                  <a:schemeClr val="bg2">
                    <a:lumMod val="50000"/>
                  </a:schemeClr>
                </a:solidFill>
                <a:latin typeface="Rockwell Light" panose="02040303020102020203" pitchFamily="18" charset="0"/>
              </a:rPr>
              <a:t>S</a:t>
            </a:r>
            <a:r>
              <a:rPr lang="en-US" sz="1100" noProof="0">
                <a:solidFill>
                  <a:schemeClr val="bg2">
                    <a:lumMod val="50000"/>
                  </a:schemeClr>
                </a:solidFill>
                <a:latin typeface="Rockwell Light" panose="02040303020102020203" pitchFamily="18" charset="0"/>
              </a:rPr>
              <a:t>ales </a:t>
            </a:r>
            <a:r>
              <a:rPr lang="en-US" sz="1100" noProof="0">
                <a:latin typeface="Rockwell Light" panose="02040303020102020203" pitchFamily="18" charset="0"/>
              </a:rPr>
              <a:t> </a:t>
            </a:r>
            <a:r>
              <a:rPr lang="en-US" sz="1100" noProof="0">
                <a:solidFill>
                  <a:schemeClr val="bg2">
                    <a:lumMod val="50000"/>
                  </a:schemeClr>
                </a:solidFill>
                <a:latin typeface="Rockwell Light" panose="02040303020102020203" pitchFamily="18" charset="0"/>
              </a:rPr>
              <a:t>by</a:t>
            </a:r>
            <a:r>
              <a:rPr lang="en-US" sz="1100" noProof="0">
                <a:latin typeface="Rockwell Light" panose="02040303020102020203" pitchFamily="18" charset="0"/>
              </a:rPr>
              <a:t> les by</a:t>
            </a:r>
            <a:endParaRPr lang="en-US" sz="1100" noProof="0">
              <a:solidFill>
                <a:srgbClr val="650A07"/>
              </a:solidFill>
              <a:latin typeface="Rockwell Light" panose="02040303020102020203" pitchFamily="18" charset="0"/>
            </a:endParaRPr>
          </a:p>
          <a:p>
            <a:pPr algn="ctr"/>
            <a:r>
              <a:rPr lang="en-US" sz="18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13" name="Rectangle 12">
            <a:extLst>
              <a:ext uri="{FF2B5EF4-FFF2-40B4-BE49-F238E27FC236}">
                <a16:creationId xmlns:a16="http://schemas.microsoft.com/office/drawing/2014/main" id="{0BB9CDF6-7B74-16D6-F601-E03D63DAB9C4}"/>
              </a:ext>
            </a:extLst>
          </p:cNvPr>
          <p:cNvSpPr/>
          <p:nvPr/>
        </p:nvSpPr>
        <p:spPr>
          <a:xfrm>
            <a:off x="8223638" y="1819851"/>
            <a:ext cx="1954924" cy="2890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6" name="Rectangle 15">
            <a:extLst>
              <a:ext uri="{FF2B5EF4-FFF2-40B4-BE49-F238E27FC236}">
                <a16:creationId xmlns:a16="http://schemas.microsoft.com/office/drawing/2014/main" id="{F6B6E667-B0DF-687A-CC08-47B1303EE6E2}"/>
              </a:ext>
            </a:extLst>
          </p:cNvPr>
          <p:cNvSpPr/>
          <p:nvPr/>
        </p:nvSpPr>
        <p:spPr>
          <a:xfrm>
            <a:off x="8031892" y="1616867"/>
            <a:ext cx="2990193" cy="692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noProof="0">
                <a:latin typeface="Rockwell Light" panose="02040303020102020203" pitchFamily="18" charset="0"/>
              </a:rPr>
              <a:t>S</a:t>
            </a:r>
            <a:r>
              <a:rPr lang="en-US" sz="1100">
                <a:solidFill>
                  <a:schemeClr val="bg2">
                    <a:lumMod val="50000"/>
                  </a:schemeClr>
                </a:solidFill>
                <a:latin typeface="Rockwell Light" panose="02040303020102020203" pitchFamily="18" charset="0"/>
              </a:rPr>
              <a:t>S</a:t>
            </a:r>
            <a:r>
              <a:rPr lang="en-US" sz="1100" noProof="0">
                <a:solidFill>
                  <a:schemeClr val="bg2">
                    <a:lumMod val="50000"/>
                  </a:schemeClr>
                </a:solidFill>
                <a:latin typeface="Rockwell Light" panose="02040303020102020203" pitchFamily="18" charset="0"/>
              </a:rPr>
              <a:t>ales </a:t>
            </a:r>
            <a:r>
              <a:rPr lang="en-US" sz="1100" noProof="0">
                <a:latin typeface="Rockwell Light" panose="02040303020102020203" pitchFamily="18" charset="0"/>
              </a:rPr>
              <a:t> </a:t>
            </a:r>
            <a:r>
              <a:rPr lang="en-US" sz="1100" noProof="0">
                <a:solidFill>
                  <a:schemeClr val="bg2">
                    <a:lumMod val="50000"/>
                  </a:schemeClr>
                </a:solidFill>
                <a:latin typeface="Rockwell Light" panose="02040303020102020203" pitchFamily="18" charset="0"/>
              </a:rPr>
              <a:t>by</a:t>
            </a:r>
            <a:r>
              <a:rPr lang="en-US" sz="1100" noProof="0">
                <a:latin typeface="Rockwell Light" panose="02040303020102020203" pitchFamily="18" charset="0"/>
              </a:rPr>
              <a:t> les by</a:t>
            </a:r>
            <a:endParaRPr lang="en-US" sz="1100" noProof="0">
              <a:solidFill>
                <a:srgbClr val="650A07"/>
              </a:solidFill>
              <a:latin typeface="Rockwell Light" panose="02040303020102020203" pitchFamily="18" charset="0"/>
            </a:endParaRPr>
          </a:p>
          <a:p>
            <a:pPr algn="ctr"/>
            <a:r>
              <a:rPr lang="en-US" sz="18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11831979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F0904-A309-5828-ECD6-7266374C69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CB9778-427F-8AC9-4B04-01F39D5FCF55}"/>
              </a:ext>
            </a:extLst>
          </p:cNvPr>
          <p:cNvSpPr txBox="1"/>
          <p:nvPr/>
        </p:nvSpPr>
        <p:spPr>
          <a:xfrm>
            <a:off x="2396119" y="5946305"/>
            <a:ext cx="1765946" cy="369332"/>
          </a:xfrm>
          <a:prstGeom prst="rect">
            <a:avLst/>
          </a:prstGeom>
          <a:noFill/>
        </p:spPr>
        <p:txBody>
          <a:bodyPr wrap="square" rtlCol="0">
            <a:spAutoFit/>
          </a:bodyPr>
          <a:lstStyle/>
          <a:p>
            <a:pPr algn="ctr"/>
            <a:r>
              <a:rPr lang="en-US" b="1" noProof="0">
                <a:latin typeface="Rockwell Light" panose="02040303020102020203" pitchFamily="18" charset="0"/>
              </a:rPr>
              <a:t>All Vodka</a:t>
            </a:r>
          </a:p>
        </p:txBody>
      </p:sp>
      <p:sp>
        <p:nvSpPr>
          <p:cNvPr id="5" name="TextBox 4">
            <a:extLst>
              <a:ext uri="{FF2B5EF4-FFF2-40B4-BE49-F238E27FC236}">
                <a16:creationId xmlns:a16="http://schemas.microsoft.com/office/drawing/2014/main" id="{5B9E036F-D750-ABEC-DCF4-B141D395BF29}"/>
              </a:ext>
            </a:extLst>
          </p:cNvPr>
          <p:cNvSpPr txBox="1"/>
          <p:nvPr/>
        </p:nvSpPr>
        <p:spPr>
          <a:xfrm>
            <a:off x="7438975" y="5946305"/>
            <a:ext cx="3524250" cy="369332"/>
          </a:xfrm>
          <a:prstGeom prst="rect">
            <a:avLst/>
          </a:prstGeom>
          <a:noFill/>
        </p:spPr>
        <p:txBody>
          <a:bodyPr wrap="square" rtlCol="0">
            <a:spAutoFit/>
          </a:bodyPr>
          <a:lstStyle/>
          <a:p>
            <a:pPr algn="ctr"/>
            <a:r>
              <a:rPr lang="en-US" b="1" noProof="0">
                <a:latin typeface="Rockwell Light" panose="02040303020102020203" pitchFamily="18" charset="0"/>
              </a:rPr>
              <a:t>American Vodkas</a:t>
            </a:r>
          </a:p>
        </p:txBody>
      </p:sp>
      <p:cxnSp>
        <p:nvCxnSpPr>
          <p:cNvPr id="10" name="Straight Connector 9">
            <a:extLst>
              <a:ext uri="{FF2B5EF4-FFF2-40B4-BE49-F238E27FC236}">
                <a16:creationId xmlns:a16="http://schemas.microsoft.com/office/drawing/2014/main" id="{641BABCB-8F87-DC5D-131D-E531673C46D2}"/>
              </a:ext>
            </a:extLst>
          </p:cNvPr>
          <p:cNvCxnSpPr>
            <a:cxnSpLocks/>
          </p:cNvCxnSpPr>
          <p:nvPr/>
        </p:nvCxnSpPr>
        <p:spPr>
          <a:xfrm>
            <a:off x="5948997" y="2531118"/>
            <a:ext cx="0" cy="3120622"/>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1FD6BA25-21B3-AB36-A096-B8E40762AF89}"/>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Top Vodka Vendors (competitors)</a:t>
            </a:r>
            <a:endParaRPr lang="en-US" sz="3500" noProof="0">
              <a:latin typeface="Rockwell Light" panose="020F0502020204030204" pitchFamily="18" charset="0"/>
            </a:endParaRPr>
          </a:p>
        </p:txBody>
      </p:sp>
      <p:cxnSp>
        <p:nvCxnSpPr>
          <p:cNvPr id="18" name="Straight Connector 17">
            <a:extLst>
              <a:ext uri="{FF2B5EF4-FFF2-40B4-BE49-F238E27FC236}">
                <a16:creationId xmlns:a16="http://schemas.microsoft.com/office/drawing/2014/main" id="{A9EE342D-B21C-A5E7-B3E9-86439BA397FA}"/>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31" name="Picture 2">
            <a:extLst>
              <a:ext uri="{FF2B5EF4-FFF2-40B4-BE49-F238E27FC236}">
                <a16:creationId xmlns:a16="http://schemas.microsoft.com/office/drawing/2014/main" id="{24C28D6A-EC64-FBA9-0A6F-19B60F8E78FD}"/>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29B0C9-2A41-8C4C-A576-93D88D50A828}"/>
              </a:ext>
            </a:extLst>
          </p:cNvPr>
          <p:cNvPicPr>
            <a:picLocks noChangeAspect="1"/>
          </p:cNvPicPr>
          <p:nvPr/>
        </p:nvPicPr>
        <p:blipFill>
          <a:blip r:embed="rId4"/>
          <a:srcRect t="11983"/>
          <a:stretch/>
        </p:blipFill>
        <p:spPr>
          <a:xfrm>
            <a:off x="591505" y="2457907"/>
            <a:ext cx="4566127" cy="3326768"/>
          </a:xfrm>
          <a:prstGeom prst="rect">
            <a:avLst/>
          </a:prstGeom>
        </p:spPr>
      </p:pic>
      <p:pic>
        <p:nvPicPr>
          <p:cNvPr id="9" name="Picture 8">
            <a:extLst>
              <a:ext uri="{FF2B5EF4-FFF2-40B4-BE49-F238E27FC236}">
                <a16:creationId xmlns:a16="http://schemas.microsoft.com/office/drawing/2014/main" id="{E39207E2-FE49-A881-E4A2-8F12344904B4}"/>
              </a:ext>
            </a:extLst>
          </p:cNvPr>
          <p:cNvPicPr>
            <a:picLocks noChangeAspect="1"/>
          </p:cNvPicPr>
          <p:nvPr/>
        </p:nvPicPr>
        <p:blipFill>
          <a:blip r:embed="rId5"/>
          <a:srcRect t="10609"/>
          <a:stretch/>
        </p:blipFill>
        <p:spPr>
          <a:xfrm>
            <a:off x="6534643" y="2457906"/>
            <a:ext cx="4688359" cy="3385005"/>
          </a:xfrm>
          <a:prstGeom prst="rect">
            <a:avLst/>
          </a:prstGeom>
        </p:spPr>
      </p:pic>
      <p:pic>
        <p:nvPicPr>
          <p:cNvPr id="3078" name="Picture 6" descr="titos-logo – Arizona Gay Rodeo Association">
            <a:extLst>
              <a:ext uri="{FF2B5EF4-FFF2-40B4-BE49-F238E27FC236}">
                <a16:creationId xmlns:a16="http://schemas.microsoft.com/office/drawing/2014/main" id="{74B1E7C5-4D7D-80D8-57B2-F92345650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6376" y="676417"/>
            <a:ext cx="1788890" cy="79903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56F60FC-D25B-C333-D728-86C7E6BDA988}"/>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sp>
        <p:nvSpPr>
          <p:cNvPr id="3" name="TextBox 2">
            <a:extLst>
              <a:ext uri="{FF2B5EF4-FFF2-40B4-BE49-F238E27FC236}">
                <a16:creationId xmlns:a16="http://schemas.microsoft.com/office/drawing/2014/main" id="{BB3537F7-0EED-3FB6-C640-886B1585B6DC}"/>
              </a:ext>
            </a:extLst>
          </p:cNvPr>
          <p:cNvSpPr txBox="1"/>
          <p:nvPr/>
        </p:nvSpPr>
        <p:spPr>
          <a:xfrm>
            <a:off x="8031892" y="1821434"/>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7" name="TextBox 6">
            <a:extLst>
              <a:ext uri="{FF2B5EF4-FFF2-40B4-BE49-F238E27FC236}">
                <a16:creationId xmlns:a16="http://schemas.microsoft.com/office/drawing/2014/main" id="{AF8A47B0-0703-28BC-537E-75499C663A12}"/>
              </a:ext>
            </a:extLst>
          </p:cNvPr>
          <p:cNvSpPr txBox="1"/>
          <p:nvPr/>
        </p:nvSpPr>
        <p:spPr>
          <a:xfrm>
            <a:off x="1942488" y="1792317"/>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11" name="TextBox 10">
            <a:extLst>
              <a:ext uri="{FF2B5EF4-FFF2-40B4-BE49-F238E27FC236}">
                <a16:creationId xmlns:a16="http://schemas.microsoft.com/office/drawing/2014/main" id="{05B3EF91-E14B-ED53-4247-400908CAD5AA}"/>
              </a:ext>
            </a:extLst>
          </p:cNvPr>
          <p:cNvSpPr txBox="1"/>
          <p:nvPr/>
        </p:nvSpPr>
        <p:spPr>
          <a:xfrm>
            <a:off x="3186432" y="2457906"/>
            <a:ext cx="1951265" cy="280928"/>
          </a:xfrm>
          <a:prstGeom prst="roundRect">
            <a:avLst/>
          </a:prstGeom>
          <a:solidFill>
            <a:schemeClr val="bg1"/>
          </a:solidFill>
        </p:spPr>
        <p:txBody>
          <a:bodyPr wrap="square" rtlCol="0">
            <a:spAutoFit/>
          </a:bodyPr>
          <a:lstStyle/>
          <a:p>
            <a:r>
              <a:rPr lang="en-US" sz="1000">
                <a:solidFill>
                  <a:srgbClr val="8B4513"/>
                </a:solidFill>
                <a:latin typeface="Constantia" panose="02030602050306030303" pitchFamily="18" charset="0"/>
              </a:rPr>
              <a:t>Fifth Generation Inc. 26.52%</a:t>
            </a:r>
          </a:p>
        </p:txBody>
      </p:sp>
      <p:sp>
        <p:nvSpPr>
          <p:cNvPr id="12" name="TextBox 11">
            <a:extLst>
              <a:ext uri="{FF2B5EF4-FFF2-40B4-BE49-F238E27FC236}">
                <a16:creationId xmlns:a16="http://schemas.microsoft.com/office/drawing/2014/main" id="{99F39977-9E7C-DF87-C76D-511E1DFF1D1D}"/>
              </a:ext>
            </a:extLst>
          </p:cNvPr>
          <p:cNvSpPr txBox="1"/>
          <p:nvPr/>
        </p:nvSpPr>
        <p:spPr>
          <a:xfrm>
            <a:off x="4351804" y="3429000"/>
            <a:ext cx="1293507" cy="442674"/>
          </a:xfrm>
          <a:prstGeom prst="roundRect">
            <a:avLst/>
          </a:prstGeom>
          <a:solidFill>
            <a:schemeClr val="bg1"/>
          </a:solidFill>
        </p:spPr>
        <p:txBody>
          <a:bodyPr wrap="square" rtlCol="0">
            <a:spAutoFit/>
          </a:bodyPr>
          <a:lstStyle/>
          <a:p>
            <a:r>
              <a:rPr lang="en-US" sz="1000">
                <a:solidFill>
                  <a:srgbClr val="C58008"/>
                </a:solidFill>
                <a:latin typeface="Constantia" panose="02030602050306030303" pitchFamily="18" charset="0"/>
              </a:rPr>
              <a:t>Pernod Ricard USA. 17,42%</a:t>
            </a:r>
          </a:p>
        </p:txBody>
      </p:sp>
      <p:sp>
        <p:nvSpPr>
          <p:cNvPr id="13" name="TextBox 12">
            <a:extLst>
              <a:ext uri="{FF2B5EF4-FFF2-40B4-BE49-F238E27FC236}">
                <a16:creationId xmlns:a16="http://schemas.microsoft.com/office/drawing/2014/main" id="{31620FFC-9378-9591-F2FC-73432B2AF8E4}"/>
              </a:ext>
            </a:extLst>
          </p:cNvPr>
          <p:cNvSpPr txBox="1"/>
          <p:nvPr/>
        </p:nvSpPr>
        <p:spPr>
          <a:xfrm>
            <a:off x="3737633" y="4990071"/>
            <a:ext cx="1293507" cy="442674"/>
          </a:xfrm>
          <a:prstGeom prst="roundRect">
            <a:avLst/>
          </a:prstGeom>
          <a:solidFill>
            <a:schemeClr val="bg1"/>
          </a:solidFill>
        </p:spPr>
        <p:txBody>
          <a:bodyPr wrap="square" rtlCol="0">
            <a:spAutoFit/>
          </a:bodyPr>
          <a:lstStyle/>
          <a:p>
            <a:r>
              <a:rPr lang="en-US" sz="1000">
                <a:solidFill>
                  <a:srgbClr val="C58008"/>
                </a:solidFill>
                <a:latin typeface="Constantia" panose="02030602050306030303" pitchFamily="18" charset="0"/>
              </a:rPr>
              <a:t>Sazerac Company inc. 13,29%. </a:t>
            </a:r>
          </a:p>
        </p:txBody>
      </p:sp>
      <p:sp>
        <p:nvSpPr>
          <p:cNvPr id="15" name="TextBox 14">
            <a:extLst>
              <a:ext uri="{FF2B5EF4-FFF2-40B4-BE49-F238E27FC236}">
                <a16:creationId xmlns:a16="http://schemas.microsoft.com/office/drawing/2014/main" id="{D09F9077-EC1D-0115-DC27-B76EDFD60DD5}"/>
              </a:ext>
            </a:extLst>
          </p:cNvPr>
          <p:cNvSpPr txBox="1"/>
          <p:nvPr/>
        </p:nvSpPr>
        <p:spPr>
          <a:xfrm>
            <a:off x="1517816" y="5342001"/>
            <a:ext cx="1293507" cy="272415"/>
          </a:xfrm>
          <a:prstGeom prst="roundRect">
            <a:avLst/>
          </a:prstGeom>
          <a:solidFill>
            <a:schemeClr val="bg1"/>
          </a:solidFill>
        </p:spPr>
        <p:txBody>
          <a:bodyPr wrap="square" rtlCol="0">
            <a:spAutoFit/>
          </a:bodyPr>
          <a:lstStyle/>
          <a:p>
            <a:r>
              <a:rPr lang="en-US" sz="1000" err="1">
                <a:solidFill>
                  <a:srgbClr val="C58008"/>
                </a:solidFill>
                <a:latin typeface="Constantia" panose="02030602050306030303" pitchFamily="18" charset="0"/>
              </a:rPr>
              <a:t>Luxco</a:t>
            </a:r>
            <a:r>
              <a:rPr lang="en-US" sz="1000">
                <a:solidFill>
                  <a:srgbClr val="C58008"/>
                </a:solidFill>
                <a:latin typeface="Constantia" panose="02030602050306030303" pitchFamily="18" charset="0"/>
              </a:rPr>
              <a:t> Inc 9,71%. </a:t>
            </a:r>
          </a:p>
        </p:txBody>
      </p:sp>
      <p:sp>
        <p:nvSpPr>
          <p:cNvPr id="16" name="TextBox 15">
            <a:extLst>
              <a:ext uri="{FF2B5EF4-FFF2-40B4-BE49-F238E27FC236}">
                <a16:creationId xmlns:a16="http://schemas.microsoft.com/office/drawing/2014/main" id="{3CA1C7AF-0833-C14B-4D5D-E6131B4F221C}"/>
              </a:ext>
            </a:extLst>
          </p:cNvPr>
          <p:cNvSpPr txBox="1"/>
          <p:nvPr/>
        </p:nvSpPr>
        <p:spPr>
          <a:xfrm>
            <a:off x="429642" y="4637583"/>
            <a:ext cx="1293507" cy="442674"/>
          </a:xfrm>
          <a:prstGeom prst="roundRect">
            <a:avLst/>
          </a:prstGeom>
          <a:solidFill>
            <a:schemeClr val="bg1"/>
          </a:solidFill>
        </p:spPr>
        <p:txBody>
          <a:bodyPr wrap="square" rtlCol="0">
            <a:spAutoFit/>
          </a:bodyPr>
          <a:lstStyle/>
          <a:p>
            <a:r>
              <a:rPr lang="en-US" sz="1000">
                <a:solidFill>
                  <a:srgbClr val="8B4513"/>
                </a:solidFill>
                <a:latin typeface="Constantia" panose="02030602050306030303" pitchFamily="18" charset="0"/>
              </a:rPr>
              <a:t>Diageo Americas 33,05%. </a:t>
            </a:r>
          </a:p>
        </p:txBody>
      </p:sp>
      <p:sp>
        <p:nvSpPr>
          <p:cNvPr id="17" name="TextBox 16">
            <a:extLst>
              <a:ext uri="{FF2B5EF4-FFF2-40B4-BE49-F238E27FC236}">
                <a16:creationId xmlns:a16="http://schemas.microsoft.com/office/drawing/2014/main" id="{C1C66E09-CEAE-5AD5-2A3D-DC75FDF7AE65}"/>
              </a:ext>
            </a:extLst>
          </p:cNvPr>
          <p:cNvSpPr txBox="1"/>
          <p:nvPr/>
        </p:nvSpPr>
        <p:spPr>
          <a:xfrm>
            <a:off x="7267547" y="5491089"/>
            <a:ext cx="1439848" cy="442674"/>
          </a:xfrm>
          <a:prstGeom prst="roundRect">
            <a:avLst/>
          </a:prstGeom>
          <a:solidFill>
            <a:schemeClr val="bg1"/>
          </a:solidFill>
        </p:spPr>
        <p:txBody>
          <a:bodyPr wrap="square" rtlCol="0">
            <a:spAutoFit/>
          </a:bodyPr>
          <a:lstStyle/>
          <a:p>
            <a:pPr algn="ctr"/>
            <a:r>
              <a:rPr lang="en-US" sz="1000">
                <a:solidFill>
                  <a:srgbClr val="C58008"/>
                </a:solidFill>
                <a:latin typeface="Constantia" panose="02030602050306030303" pitchFamily="18" charset="0"/>
              </a:rPr>
              <a:t>McCormick Distilling. Co. 11,08%. </a:t>
            </a:r>
          </a:p>
        </p:txBody>
      </p:sp>
      <p:sp>
        <p:nvSpPr>
          <p:cNvPr id="19" name="TextBox 18">
            <a:extLst>
              <a:ext uri="{FF2B5EF4-FFF2-40B4-BE49-F238E27FC236}">
                <a16:creationId xmlns:a16="http://schemas.microsoft.com/office/drawing/2014/main" id="{55015073-5FC1-B804-D52C-6D1C594EECF7}"/>
              </a:ext>
            </a:extLst>
          </p:cNvPr>
          <p:cNvSpPr txBox="1"/>
          <p:nvPr/>
        </p:nvSpPr>
        <p:spPr>
          <a:xfrm>
            <a:off x="6275423" y="3172538"/>
            <a:ext cx="1439848" cy="442674"/>
          </a:xfrm>
          <a:prstGeom prst="roundRect">
            <a:avLst/>
          </a:prstGeom>
          <a:solidFill>
            <a:schemeClr val="bg1"/>
          </a:solidFill>
        </p:spPr>
        <p:txBody>
          <a:bodyPr wrap="square" rtlCol="0">
            <a:spAutoFit/>
          </a:bodyPr>
          <a:lstStyle/>
          <a:p>
            <a:r>
              <a:rPr lang="en-US" sz="1000">
                <a:solidFill>
                  <a:srgbClr val="8B4513"/>
                </a:solidFill>
                <a:latin typeface="Constantia" panose="02030602050306030303" pitchFamily="18" charset="0"/>
              </a:rPr>
              <a:t>Fifth Generation Inc. 37,56%</a:t>
            </a:r>
          </a:p>
        </p:txBody>
      </p:sp>
      <p:sp>
        <p:nvSpPr>
          <p:cNvPr id="22" name="TextBox 21">
            <a:extLst>
              <a:ext uri="{FF2B5EF4-FFF2-40B4-BE49-F238E27FC236}">
                <a16:creationId xmlns:a16="http://schemas.microsoft.com/office/drawing/2014/main" id="{1F58182C-E4F7-38F8-64E4-D370DC05A035}"/>
              </a:ext>
            </a:extLst>
          </p:cNvPr>
          <p:cNvSpPr txBox="1"/>
          <p:nvPr/>
        </p:nvSpPr>
        <p:spPr>
          <a:xfrm>
            <a:off x="10361759" y="3640293"/>
            <a:ext cx="1293507" cy="442674"/>
          </a:xfrm>
          <a:prstGeom prst="roundRect">
            <a:avLst/>
          </a:prstGeom>
          <a:solidFill>
            <a:schemeClr val="bg1"/>
          </a:solidFill>
        </p:spPr>
        <p:txBody>
          <a:bodyPr wrap="square" rtlCol="0">
            <a:spAutoFit/>
          </a:bodyPr>
          <a:lstStyle/>
          <a:p>
            <a:r>
              <a:rPr lang="en-US" sz="1000">
                <a:solidFill>
                  <a:srgbClr val="C58008"/>
                </a:solidFill>
                <a:latin typeface="Constantia" panose="02030602050306030303" pitchFamily="18" charset="0"/>
              </a:rPr>
              <a:t>Sazerac Company inc. 14,41%. </a:t>
            </a:r>
          </a:p>
        </p:txBody>
      </p:sp>
      <p:sp>
        <p:nvSpPr>
          <p:cNvPr id="23" name="TextBox 22">
            <a:extLst>
              <a:ext uri="{FF2B5EF4-FFF2-40B4-BE49-F238E27FC236}">
                <a16:creationId xmlns:a16="http://schemas.microsoft.com/office/drawing/2014/main" id="{0C8C26C6-EDBD-AE07-910C-CEBC6048F12A}"/>
              </a:ext>
            </a:extLst>
          </p:cNvPr>
          <p:cNvSpPr txBox="1"/>
          <p:nvPr/>
        </p:nvSpPr>
        <p:spPr>
          <a:xfrm>
            <a:off x="9858882" y="5143254"/>
            <a:ext cx="1293507" cy="272415"/>
          </a:xfrm>
          <a:prstGeom prst="roundRect">
            <a:avLst/>
          </a:prstGeom>
          <a:solidFill>
            <a:schemeClr val="bg1"/>
          </a:solidFill>
        </p:spPr>
        <p:txBody>
          <a:bodyPr wrap="square" rtlCol="0">
            <a:spAutoFit/>
          </a:bodyPr>
          <a:lstStyle/>
          <a:p>
            <a:r>
              <a:rPr lang="en-US" sz="1000" err="1">
                <a:solidFill>
                  <a:srgbClr val="C58008"/>
                </a:solidFill>
                <a:latin typeface="Constantia" panose="02030602050306030303" pitchFamily="18" charset="0"/>
              </a:rPr>
              <a:t>Luxco</a:t>
            </a:r>
            <a:r>
              <a:rPr lang="en-US" sz="1000">
                <a:solidFill>
                  <a:srgbClr val="C58008"/>
                </a:solidFill>
                <a:latin typeface="Constantia" panose="02030602050306030303" pitchFamily="18" charset="0"/>
              </a:rPr>
              <a:t> Inc 13,12%. </a:t>
            </a:r>
          </a:p>
        </p:txBody>
      </p:sp>
      <p:sp>
        <p:nvSpPr>
          <p:cNvPr id="24" name="Rectangle 23">
            <a:extLst>
              <a:ext uri="{FF2B5EF4-FFF2-40B4-BE49-F238E27FC236}">
                <a16:creationId xmlns:a16="http://schemas.microsoft.com/office/drawing/2014/main" id="{8E46A2D2-A611-B171-01BA-E49226BE95AA}"/>
              </a:ext>
            </a:extLst>
          </p:cNvPr>
          <p:cNvSpPr/>
          <p:nvPr/>
        </p:nvSpPr>
        <p:spPr>
          <a:xfrm>
            <a:off x="7438975" y="2593885"/>
            <a:ext cx="1439848" cy="2811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62E621C-4EB4-9501-BB03-BA4AF7173ADE}"/>
              </a:ext>
            </a:extLst>
          </p:cNvPr>
          <p:cNvSpPr txBox="1"/>
          <p:nvPr/>
        </p:nvSpPr>
        <p:spPr>
          <a:xfrm>
            <a:off x="8833224" y="2427896"/>
            <a:ext cx="1439847" cy="442674"/>
          </a:xfrm>
          <a:prstGeom prst="roundRect">
            <a:avLst/>
          </a:prstGeom>
          <a:solidFill>
            <a:schemeClr val="bg1"/>
          </a:solidFill>
        </p:spPr>
        <p:txBody>
          <a:bodyPr wrap="square" rtlCol="0">
            <a:spAutoFit/>
          </a:bodyPr>
          <a:lstStyle/>
          <a:p>
            <a:pPr algn="ctr"/>
            <a:r>
              <a:rPr lang="en-US" sz="1000">
                <a:solidFill>
                  <a:srgbClr val="8B4513"/>
                </a:solidFill>
                <a:latin typeface="Constantia" panose="02030602050306030303" pitchFamily="18" charset="0"/>
              </a:rPr>
              <a:t>Diageo Americas 23,82%. </a:t>
            </a:r>
          </a:p>
        </p:txBody>
      </p:sp>
    </p:spTree>
    <p:extLst>
      <p:ext uri="{BB962C8B-B14F-4D97-AF65-F5344CB8AC3E}">
        <p14:creationId xmlns:p14="http://schemas.microsoft.com/office/powerpoint/2010/main" val="1912657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6C46C7-D959-0E65-79CF-6C2ABB89F2D7}"/>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B8A94011-1454-5F47-3DBE-F3056B274AB9}"/>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FB2D98-D111-D0EA-CCDC-E2620000C9D3}"/>
              </a:ext>
            </a:extLst>
          </p:cNvPr>
          <p:cNvSpPr txBox="1"/>
          <p:nvPr/>
        </p:nvSpPr>
        <p:spPr>
          <a:xfrm>
            <a:off x="0" y="6468845"/>
            <a:ext cx="10693376" cy="415498"/>
          </a:xfrm>
          <a:prstGeom prst="rect">
            <a:avLst/>
          </a:prstGeom>
          <a:noFill/>
        </p:spPr>
        <p:txBody>
          <a:bodyPr wrap="square" lIns="91440" tIns="45720" rIns="91440" bIns="45720" anchor="t">
            <a:spAutoFit/>
          </a:bodyPr>
          <a:lstStyle/>
          <a:p>
            <a:r>
              <a:rPr lang="en-US" sz="700" noProof="0">
                <a:latin typeface="Rockwell"/>
                <a:ea typeface="+mn-lt"/>
                <a:cs typeface="+mn-lt"/>
              </a:rPr>
              <a:t>https://www.statista.com/statistics/1557077/vodka-drinkers-by-age-us/</a:t>
            </a:r>
            <a:endParaRPr lang="en-US" sz="700" noProof="0">
              <a:latin typeface="Rockwell"/>
            </a:endParaRPr>
          </a:p>
          <a:p>
            <a:endParaRPr lang="en-US" sz="700" noProof="0">
              <a:latin typeface="Rockwell" panose="02060603020205020403" pitchFamily="18" charset="0"/>
            </a:endParaRPr>
          </a:p>
          <a:p>
            <a:endParaRPr lang="en-US" sz="700" noProof="0">
              <a:latin typeface="Rockwell" panose="02060603020205020403" pitchFamily="18" charset="0"/>
            </a:endParaRPr>
          </a:p>
        </p:txBody>
      </p:sp>
      <p:sp>
        <p:nvSpPr>
          <p:cNvPr id="14" name="TextBox 13">
            <a:extLst>
              <a:ext uri="{FF2B5EF4-FFF2-40B4-BE49-F238E27FC236}">
                <a16:creationId xmlns:a16="http://schemas.microsoft.com/office/drawing/2014/main" id="{4989D72F-6C1D-77AA-E34A-E7B2A1256D19}"/>
              </a:ext>
            </a:extLst>
          </p:cNvPr>
          <p:cNvSpPr txBox="1"/>
          <p:nvPr/>
        </p:nvSpPr>
        <p:spPr>
          <a:xfrm>
            <a:off x="-2058" y="6184021"/>
            <a:ext cx="6098058" cy="230832"/>
          </a:xfrm>
          <a:prstGeom prst="rect">
            <a:avLst/>
          </a:prstGeom>
          <a:noFill/>
        </p:spPr>
        <p:txBody>
          <a:bodyPr wrap="square" lIns="91440" tIns="45720" rIns="91440" bIns="45720" anchor="t">
            <a:spAutoFit/>
          </a:bodyPr>
          <a:lstStyle/>
          <a:p>
            <a:r>
              <a:rPr lang="en-US" sz="900" b="0" i="0" noProof="0">
                <a:effectLst/>
                <a:latin typeface="Rockwell Light"/>
              </a:rPr>
              <a:t>1. </a:t>
            </a:r>
            <a:r>
              <a:rPr lang="en-US" sz="900">
                <a:latin typeface="Rockwell Light"/>
              </a:rPr>
              <a:t>2024</a:t>
            </a:r>
            <a:r>
              <a:rPr lang="en-US" sz="900" b="0" i="0" noProof="0">
                <a:effectLst/>
                <a:latin typeface="Rockwell Light"/>
              </a:rPr>
              <a:t>, </a:t>
            </a:r>
            <a:r>
              <a:rPr lang="en-US" sz="900" noProof="0">
                <a:latin typeface="Rockwell Light"/>
              </a:rPr>
              <a:t>USA</a:t>
            </a:r>
            <a:r>
              <a:rPr lang="en-US" sz="900" b="0" i="0" noProof="0">
                <a:effectLst/>
                <a:latin typeface="Rockwell Light"/>
              </a:rPr>
              <a:t>. </a:t>
            </a:r>
            <a:endParaRPr lang="en-US" sz="900" noProof="0">
              <a:latin typeface="Rockwell Light"/>
            </a:endParaRPr>
          </a:p>
        </p:txBody>
      </p:sp>
      <p:sp>
        <p:nvSpPr>
          <p:cNvPr id="3" name="Title 1">
            <a:extLst>
              <a:ext uri="{FF2B5EF4-FFF2-40B4-BE49-F238E27FC236}">
                <a16:creationId xmlns:a16="http://schemas.microsoft.com/office/drawing/2014/main" id="{5AEBA308-272E-D10D-CA76-9E95E765F985}"/>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pic>
        <p:nvPicPr>
          <p:cNvPr id="11" name="Imagen 10" descr="Gráfico, Gráfico de barras&#10;&#10;El contenido generado por inteligencia artificial puede ser incorrecto.">
            <a:extLst>
              <a:ext uri="{FF2B5EF4-FFF2-40B4-BE49-F238E27FC236}">
                <a16:creationId xmlns:a16="http://schemas.microsoft.com/office/drawing/2014/main" id="{53CC3323-BF5C-826A-04E9-E6D4002D34E1}"/>
              </a:ext>
            </a:extLst>
          </p:cNvPr>
          <p:cNvPicPr>
            <a:picLocks noChangeAspect="1"/>
          </p:cNvPicPr>
          <p:nvPr/>
        </p:nvPicPr>
        <p:blipFill>
          <a:blip r:embed="rId5"/>
          <a:srcRect r="88903"/>
          <a:stretch/>
        </p:blipFill>
        <p:spPr>
          <a:xfrm>
            <a:off x="1910014" y="1056589"/>
            <a:ext cx="831712" cy="4821744"/>
          </a:xfrm>
          <a:prstGeom prst="rect">
            <a:avLst/>
          </a:prstGeom>
        </p:spPr>
      </p:pic>
      <p:sp>
        <p:nvSpPr>
          <p:cNvPr id="4" name="Rectangle 3">
            <a:extLst>
              <a:ext uri="{FF2B5EF4-FFF2-40B4-BE49-F238E27FC236}">
                <a16:creationId xmlns:a16="http://schemas.microsoft.com/office/drawing/2014/main" id="{17B590B3-5FA2-848B-C413-E71AB7CA7CE3}"/>
              </a:ext>
            </a:extLst>
          </p:cNvPr>
          <p:cNvSpPr/>
          <p:nvPr/>
        </p:nvSpPr>
        <p:spPr>
          <a:xfrm>
            <a:off x="2165131" y="2732689"/>
            <a:ext cx="157655" cy="13926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6" name="Rectangle 5">
            <a:extLst>
              <a:ext uri="{FF2B5EF4-FFF2-40B4-BE49-F238E27FC236}">
                <a16:creationId xmlns:a16="http://schemas.microsoft.com/office/drawing/2014/main" id="{D96A440A-D673-2B98-BB6A-420A2897AFE1}"/>
              </a:ext>
            </a:extLst>
          </p:cNvPr>
          <p:cNvSpPr/>
          <p:nvPr/>
        </p:nvSpPr>
        <p:spPr>
          <a:xfrm>
            <a:off x="2280745" y="2932386"/>
            <a:ext cx="157655" cy="13926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7" name="Rectangle 6">
            <a:extLst>
              <a:ext uri="{FF2B5EF4-FFF2-40B4-BE49-F238E27FC236}">
                <a16:creationId xmlns:a16="http://schemas.microsoft.com/office/drawing/2014/main" id="{0C93AF30-7617-2577-676B-7F2E9CDCDCF2}"/>
              </a:ext>
            </a:extLst>
          </p:cNvPr>
          <p:cNvSpPr/>
          <p:nvPr/>
        </p:nvSpPr>
        <p:spPr>
          <a:xfrm>
            <a:off x="3046971" y="4172607"/>
            <a:ext cx="347870" cy="1524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8" name="Rectangle 7">
            <a:extLst>
              <a:ext uri="{FF2B5EF4-FFF2-40B4-BE49-F238E27FC236}">
                <a16:creationId xmlns:a16="http://schemas.microsoft.com/office/drawing/2014/main" id="{773E91CC-4B3A-CB60-EBF7-AEE8F4104DF7}"/>
              </a:ext>
            </a:extLst>
          </p:cNvPr>
          <p:cNvSpPr/>
          <p:nvPr/>
        </p:nvSpPr>
        <p:spPr>
          <a:xfrm>
            <a:off x="6305286" y="2455168"/>
            <a:ext cx="336331" cy="1051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9" name="Rectangle 8">
            <a:extLst>
              <a:ext uri="{FF2B5EF4-FFF2-40B4-BE49-F238E27FC236}">
                <a16:creationId xmlns:a16="http://schemas.microsoft.com/office/drawing/2014/main" id="{816C3CF8-65E0-0EC7-B5FC-8063E7DC6D82}"/>
              </a:ext>
            </a:extLst>
          </p:cNvPr>
          <p:cNvSpPr/>
          <p:nvPr/>
        </p:nvSpPr>
        <p:spPr>
          <a:xfrm>
            <a:off x="7134065" y="4135224"/>
            <a:ext cx="336331" cy="1051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12" name="Rectangle 11">
            <a:extLst>
              <a:ext uri="{FF2B5EF4-FFF2-40B4-BE49-F238E27FC236}">
                <a16:creationId xmlns:a16="http://schemas.microsoft.com/office/drawing/2014/main" id="{0259D676-A663-1618-88EC-60CBB53B5135}"/>
              </a:ext>
            </a:extLst>
          </p:cNvPr>
          <p:cNvSpPr/>
          <p:nvPr/>
        </p:nvSpPr>
        <p:spPr>
          <a:xfrm>
            <a:off x="7983602" y="4571909"/>
            <a:ext cx="336331" cy="1051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13" name="Rectangle 12">
            <a:extLst>
              <a:ext uri="{FF2B5EF4-FFF2-40B4-BE49-F238E27FC236}">
                <a16:creationId xmlns:a16="http://schemas.microsoft.com/office/drawing/2014/main" id="{662C60F6-343A-526D-245C-5E1741117A6B}"/>
              </a:ext>
            </a:extLst>
          </p:cNvPr>
          <p:cNvSpPr/>
          <p:nvPr/>
        </p:nvSpPr>
        <p:spPr>
          <a:xfrm>
            <a:off x="8742641" y="4262144"/>
            <a:ext cx="336331" cy="1051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15" name="Rectangle 14">
            <a:extLst>
              <a:ext uri="{FF2B5EF4-FFF2-40B4-BE49-F238E27FC236}">
                <a16:creationId xmlns:a16="http://schemas.microsoft.com/office/drawing/2014/main" id="{C80797A2-C309-1571-9224-D77C7BC051D6}"/>
              </a:ext>
            </a:extLst>
          </p:cNvPr>
          <p:cNvSpPr/>
          <p:nvPr/>
        </p:nvSpPr>
        <p:spPr>
          <a:xfrm>
            <a:off x="3693453" y="2058418"/>
            <a:ext cx="704193" cy="2308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a:latin typeface="Rockwell Light" panose="02040303020102020203" pitchFamily="18" charset="0"/>
              </a:rPr>
              <a:t>19.3%</a:t>
            </a:r>
            <a:endParaRPr lang="ru-KZ" sz="1500">
              <a:latin typeface="Rockwell Light" panose="02040303020102020203" pitchFamily="18" charset="0"/>
            </a:endParaRPr>
          </a:p>
        </p:txBody>
      </p:sp>
      <p:sp>
        <p:nvSpPr>
          <p:cNvPr id="20" name="TextBox 19">
            <a:extLst>
              <a:ext uri="{FF2B5EF4-FFF2-40B4-BE49-F238E27FC236}">
                <a16:creationId xmlns:a16="http://schemas.microsoft.com/office/drawing/2014/main" id="{B6FBBFE7-2F8C-F174-A5CA-6DF1A6433A02}"/>
              </a:ext>
            </a:extLst>
          </p:cNvPr>
          <p:cNvSpPr txBox="1"/>
          <p:nvPr/>
        </p:nvSpPr>
        <p:spPr>
          <a:xfrm>
            <a:off x="4356279" y="2052298"/>
            <a:ext cx="1082566" cy="323165"/>
          </a:xfrm>
          <a:prstGeom prst="rect">
            <a:avLst/>
          </a:prstGeom>
          <a:noFill/>
        </p:spPr>
        <p:txBody>
          <a:bodyPr wrap="square">
            <a:spAutoFit/>
          </a:bodyPr>
          <a:lstStyle/>
          <a:p>
            <a:pPr algn="ctr"/>
            <a:r>
              <a:rPr lang="en-US" sz="1500">
                <a:latin typeface="Rockwell Light" panose="02040303020102020203" pitchFamily="18" charset="0"/>
              </a:rPr>
              <a:t>18.3%</a:t>
            </a:r>
            <a:endParaRPr lang="ru-KZ" sz="1500">
              <a:latin typeface="Rockwell Light" panose="02040303020102020203" pitchFamily="18" charset="0"/>
            </a:endParaRPr>
          </a:p>
        </p:txBody>
      </p:sp>
      <p:sp>
        <p:nvSpPr>
          <p:cNvPr id="23" name="TextBox 22">
            <a:extLst>
              <a:ext uri="{FF2B5EF4-FFF2-40B4-BE49-F238E27FC236}">
                <a16:creationId xmlns:a16="http://schemas.microsoft.com/office/drawing/2014/main" id="{8CC24A3A-1768-5A5F-DE80-83516A9D96B0}"/>
              </a:ext>
            </a:extLst>
          </p:cNvPr>
          <p:cNvSpPr txBox="1"/>
          <p:nvPr/>
        </p:nvSpPr>
        <p:spPr>
          <a:xfrm>
            <a:off x="5095129" y="2026874"/>
            <a:ext cx="1208690" cy="369332"/>
          </a:xfrm>
          <a:prstGeom prst="rect">
            <a:avLst/>
          </a:prstGeom>
          <a:noFill/>
        </p:spPr>
        <p:txBody>
          <a:bodyPr wrap="square">
            <a:spAutoFit/>
          </a:bodyPr>
          <a:lstStyle/>
          <a:p>
            <a:pPr algn="ctr"/>
            <a:r>
              <a:rPr lang="en-US" sz="1500">
                <a:latin typeface="Rockwell Light" panose="02040303020102020203" pitchFamily="18" charset="0"/>
              </a:rPr>
              <a:t>18.3</a:t>
            </a:r>
            <a:r>
              <a:rPr lang="en-US" sz="1800">
                <a:latin typeface="Rockwell Light" panose="02040303020102020203" pitchFamily="18" charset="0"/>
              </a:rPr>
              <a:t>%</a:t>
            </a:r>
            <a:endParaRPr lang="ru-KZ" sz="1800">
              <a:latin typeface="Rockwell Light" panose="02040303020102020203" pitchFamily="18" charset="0"/>
            </a:endParaRPr>
          </a:p>
        </p:txBody>
      </p:sp>
      <p:sp>
        <p:nvSpPr>
          <p:cNvPr id="24" name="Rectangle 23">
            <a:extLst>
              <a:ext uri="{FF2B5EF4-FFF2-40B4-BE49-F238E27FC236}">
                <a16:creationId xmlns:a16="http://schemas.microsoft.com/office/drawing/2014/main" id="{93C689EF-EB67-721C-5BAA-81CB5B16BD8C}"/>
              </a:ext>
            </a:extLst>
          </p:cNvPr>
          <p:cNvSpPr/>
          <p:nvPr/>
        </p:nvSpPr>
        <p:spPr>
          <a:xfrm>
            <a:off x="4598440" y="2359208"/>
            <a:ext cx="557562" cy="11412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25" name="Rectangle 24">
            <a:extLst>
              <a:ext uri="{FF2B5EF4-FFF2-40B4-BE49-F238E27FC236}">
                <a16:creationId xmlns:a16="http://schemas.microsoft.com/office/drawing/2014/main" id="{DE80AA0C-A3A4-9BD2-5574-D37D5EE38B2F}"/>
              </a:ext>
            </a:extLst>
          </p:cNvPr>
          <p:cNvSpPr/>
          <p:nvPr/>
        </p:nvSpPr>
        <p:spPr>
          <a:xfrm>
            <a:off x="5469412" y="2343299"/>
            <a:ext cx="557562" cy="1459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26" name="Rectangle 25">
            <a:extLst>
              <a:ext uri="{FF2B5EF4-FFF2-40B4-BE49-F238E27FC236}">
                <a16:creationId xmlns:a16="http://schemas.microsoft.com/office/drawing/2014/main" id="{EEDDD179-0B26-9B7D-7080-42E7BAC15DE0}"/>
              </a:ext>
            </a:extLst>
          </p:cNvPr>
          <p:cNvSpPr/>
          <p:nvPr/>
        </p:nvSpPr>
        <p:spPr>
          <a:xfrm>
            <a:off x="3720405" y="2307932"/>
            <a:ext cx="572812" cy="3220509"/>
          </a:xfrm>
          <a:prstGeom prst="rect">
            <a:avLst/>
          </a:prstGeom>
          <a:solidFill>
            <a:srgbClr val="D1B38B"/>
          </a:solidFill>
          <a:ln>
            <a:solidFill>
              <a:srgbClr val="D1B3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7" name="Rectangle 26">
            <a:extLst>
              <a:ext uri="{FF2B5EF4-FFF2-40B4-BE49-F238E27FC236}">
                <a16:creationId xmlns:a16="http://schemas.microsoft.com/office/drawing/2014/main" id="{CFBD9170-9282-C33D-BD0E-172CA0FBC4A7}"/>
              </a:ext>
            </a:extLst>
          </p:cNvPr>
          <p:cNvSpPr/>
          <p:nvPr/>
        </p:nvSpPr>
        <p:spPr>
          <a:xfrm>
            <a:off x="4550196" y="2527326"/>
            <a:ext cx="586735" cy="3001116"/>
          </a:xfrm>
          <a:prstGeom prst="rec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9" name="Rectangle 28">
            <a:extLst>
              <a:ext uri="{FF2B5EF4-FFF2-40B4-BE49-F238E27FC236}">
                <a16:creationId xmlns:a16="http://schemas.microsoft.com/office/drawing/2014/main" id="{70AD1A49-A865-AF49-AAD2-515CE862B51E}"/>
              </a:ext>
            </a:extLst>
          </p:cNvPr>
          <p:cNvSpPr/>
          <p:nvPr/>
        </p:nvSpPr>
        <p:spPr>
          <a:xfrm>
            <a:off x="6196259" y="2621006"/>
            <a:ext cx="585694" cy="2911365"/>
          </a:xfrm>
          <a:prstGeom prst="rec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0" name="Rectangle 29">
            <a:extLst>
              <a:ext uri="{FF2B5EF4-FFF2-40B4-BE49-F238E27FC236}">
                <a16:creationId xmlns:a16="http://schemas.microsoft.com/office/drawing/2014/main" id="{A6ECE5A7-5BD5-4762-AE8E-A057EC30C3A6}"/>
              </a:ext>
            </a:extLst>
          </p:cNvPr>
          <p:cNvSpPr/>
          <p:nvPr/>
        </p:nvSpPr>
        <p:spPr>
          <a:xfrm>
            <a:off x="7026671" y="4294320"/>
            <a:ext cx="572812" cy="1253906"/>
          </a:xfrm>
          <a:prstGeom prst="rec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1" name="Rectangle 30">
            <a:extLst>
              <a:ext uri="{FF2B5EF4-FFF2-40B4-BE49-F238E27FC236}">
                <a16:creationId xmlns:a16="http://schemas.microsoft.com/office/drawing/2014/main" id="{A81E9414-787B-42FC-EDF3-33D2104E54DB}"/>
              </a:ext>
            </a:extLst>
          </p:cNvPr>
          <p:cNvSpPr/>
          <p:nvPr/>
        </p:nvSpPr>
        <p:spPr>
          <a:xfrm>
            <a:off x="5372374" y="2543234"/>
            <a:ext cx="616464" cy="2998318"/>
          </a:xfrm>
          <a:prstGeom prst="rec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2" name="Rectangle 31">
            <a:extLst>
              <a:ext uri="{FF2B5EF4-FFF2-40B4-BE49-F238E27FC236}">
                <a16:creationId xmlns:a16="http://schemas.microsoft.com/office/drawing/2014/main" id="{7C21D854-1D63-2E12-08B2-7EECC769064B}"/>
              </a:ext>
            </a:extLst>
          </p:cNvPr>
          <p:cNvSpPr/>
          <p:nvPr/>
        </p:nvSpPr>
        <p:spPr>
          <a:xfrm>
            <a:off x="2898227" y="4378998"/>
            <a:ext cx="572812" cy="1159313"/>
          </a:xfrm>
          <a:prstGeom prst="rec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3" name="Rectangle 32">
            <a:extLst>
              <a:ext uri="{FF2B5EF4-FFF2-40B4-BE49-F238E27FC236}">
                <a16:creationId xmlns:a16="http://schemas.microsoft.com/office/drawing/2014/main" id="{51CEA216-F546-84ED-BAFA-A4CDEC996F78}"/>
              </a:ext>
            </a:extLst>
          </p:cNvPr>
          <p:cNvSpPr/>
          <p:nvPr/>
        </p:nvSpPr>
        <p:spPr>
          <a:xfrm>
            <a:off x="8654936" y="4406316"/>
            <a:ext cx="572812" cy="1135662"/>
          </a:xfrm>
          <a:prstGeom prst="rec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4" name="Rectangle 33">
            <a:extLst>
              <a:ext uri="{FF2B5EF4-FFF2-40B4-BE49-F238E27FC236}">
                <a16:creationId xmlns:a16="http://schemas.microsoft.com/office/drawing/2014/main" id="{3838D34C-1E96-75B3-526B-73A7D9E27934}"/>
              </a:ext>
            </a:extLst>
          </p:cNvPr>
          <p:cNvSpPr/>
          <p:nvPr/>
        </p:nvSpPr>
        <p:spPr>
          <a:xfrm>
            <a:off x="7844201" y="4745421"/>
            <a:ext cx="572812" cy="792890"/>
          </a:xfrm>
          <a:prstGeom prst="rec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6" name="Rectangle 35">
            <a:extLst>
              <a:ext uri="{FF2B5EF4-FFF2-40B4-BE49-F238E27FC236}">
                <a16:creationId xmlns:a16="http://schemas.microsoft.com/office/drawing/2014/main" id="{A5211E46-714D-E095-EC92-B8FF72A70BBC}"/>
              </a:ext>
            </a:extLst>
          </p:cNvPr>
          <p:cNvSpPr/>
          <p:nvPr/>
        </p:nvSpPr>
        <p:spPr>
          <a:xfrm>
            <a:off x="4648252" y="6154666"/>
            <a:ext cx="2638097" cy="2824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KZ"/>
          </a:p>
        </p:txBody>
      </p:sp>
      <p:sp>
        <p:nvSpPr>
          <p:cNvPr id="37" name="TextBox 36">
            <a:extLst>
              <a:ext uri="{FF2B5EF4-FFF2-40B4-BE49-F238E27FC236}">
                <a16:creationId xmlns:a16="http://schemas.microsoft.com/office/drawing/2014/main" id="{8E6BBAA9-EF84-9340-8EAC-F67BF94B78E8}"/>
              </a:ext>
            </a:extLst>
          </p:cNvPr>
          <p:cNvSpPr txBox="1"/>
          <p:nvPr/>
        </p:nvSpPr>
        <p:spPr>
          <a:xfrm>
            <a:off x="5272675" y="5922411"/>
            <a:ext cx="1890705" cy="261610"/>
          </a:xfrm>
          <a:prstGeom prst="rect">
            <a:avLst/>
          </a:prstGeom>
          <a:noFill/>
        </p:spPr>
        <p:txBody>
          <a:bodyPr wrap="square" rtlCol="0">
            <a:spAutoFit/>
          </a:bodyPr>
          <a:lstStyle/>
          <a:p>
            <a:r>
              <a:rPr lang="en-US" sz="1100">
                <a:solidFill>
                  <a:schemeClr val="tx1">
                    <a:lumMod val="50000"/>
                    <a:lumOff val="50000"/>
                  </a:schemeClr>
                </a:solidFill>
              </a:rPr>
              <a:t>Years of age</a:t>
            </a:r>
            <a:endParaRPr lang="ru-KZ" sz="1100">
              <a:solidFill>
                <a:schemeClr val="tx1">
                  <a:lumMod val="50000"/>
                  <a:lumOff val="50000"/>
                </a:schemeClr>
              </a:solidFill>
            </a:endParaRPr>
          </a:p>
        </p:txBody>
      </p:sp>
      <p:sp>
        <p:nvSpPr>
          <p:cNvPr id="38" name="Title 1">
            <a:extLst>
              <a:ext uri="{FF2B5EF4-FFF2-40B4-BE49-F238E27FC236}">
                <a16:creationId xmlns:a16="http://schemas.microsoft.com/office/drawing/2014/main" id="{65698BC0-492F-4C67-E29C-B68930C34BA4}"/>
              </a:ext>
            </a:extLst>
          </p:cNvPr>
          <p:cNvSpPr txBox="1">
            <a:spLocks/>
          </p:cNvSpPr>
          <p:nvPr/>
        </p:nvSpPr>
        <p:spPr>
          <a:xfrm>
            <a:off x="340496" y="12090"/>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Who drinks it?</a:t>
            </a:r>
            <a:endParaRPr lang="en-US" sz="3500" noProof="0">
              <a:latin typeface="Rockwell Light" panose="020F0502020204030204" pitchFamily="18" charset="0"/>
            </a:endParaRPr>
          </a:p>
        </p:txBody>
      </p:sp>
      <p:cxnSp>
        <p:nvCxnSpPr>
          <p:cNvPr id="40" name="Straight Connector 39">
            <a:extLst>
              <a:ext uri="{FF2B5EF4-FFF2-40B4-BE49-F238E27FC236}">
                <a16:creationId xmlns:a16="http://schemas.microsoft.com/office/drawing/2014/main" id="{5477DBFC-E9E9-E8B8-9F3B-A106073D9B69}"/>
              </a:ext>
            </a:extLst>
          </p:cNvPr>
          <p:cNvCxnSpPr>
            <a:cxnSpLocks/>
          </p:cNvCxnSpPr>
          <p:nvPr/>
        </p:nvCxnSpPr>
        <p:spPr>
          <a:xfrm>
            <a:off x="268895" y="63714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B75721D3-E113-CE43-88BB-3CF85A46C400}"/>
              </a:ext>
            </a:extLst>
          </p:cNvPr>
          <p:cNvSpPr txBox="1"/>
          <p:nvPr/>
        </p:nvSpPr>
        <p:spPr>
          <a:xfrm rot="16200000">
            <a:off x="1056997" y="3313746"/>
            <a:ext cx="1890705" cy="261610"/>
          </a:xfrm>
          <a:prstGeom prst="rect">
            <a:avLst/>
          </a:prstGeom>
          <a:noFill/>
        </p:spPr>
        <p:txBody>
          <a:bodyPr wrap="square" rtlCol="0">
            <a:spAutoFit/>
          </a:bodyPr>
          <a:lstStyle/>
          <a:p>
            <a:r>
              <a:rPr lang="en-US" sz="1100">
                <a:solidFill>
                  <a:schemeClr val="tx1">
                    <a:lumMod val="50000"/>
                    <a:lumOff val="50000"/>
                  </a:schemeClr>
                </a:solidFill>
              </a:rPr>
              <a:t>Share of vodka drinkers</a:t>
            </a:r>
            <a:endParaRPr lang="ru-KZ" sz="1100">
              <a:solidFill>
                <a:schemeClr val="tx1">
                  <a:lumMod val="50000"/>
                  <a:lumOff val="50000"/>
                </a:schemeClr>
              </a:solidFill>
            </a:endParaRPr>
          </a:p>
        </p:txBody>
      </p:sp>
      <p:sp>
        <p:nvSpPr>
          <p:cNvPr id="43" name="TextBox 42">
            <a:extLst>
              <a:ext uri="{FF2B5EF4-FFF2-40B4-BE49-F238E27FC236}">
                <a16:creationId xmlns:a16="http://schemas.microsoft.com/office/drawing/2014/main" id="{C500A496-52E0-D686-19B5-79B4C494CE43}"/>
              </a:ext>
            </a:extLst>
          </p:cNvPr>
          <p:cNvSpPr txBox="1"/>
          <p:nvPr/>
        </p:nvSpPr>
        <p:spPr>
          <a:xfrm>
            <a:off x="268894" y="846709"/>
            <a:ext cx="9938373" cy="369332"/>
          </a:xfrm>
          <a:prstGeom prst="rect">
            <a:avLst/>
          </a:prstGeom>
          <a:noFill/>
        </p:spPr>
        <p:txBody>
          <a:bodyPr wrap="square">
            <a:spAutoFit/>
          </a:bodyPr>
          <a:lstStyle/>
          <a:p>
            <a:r>
              <a:rPr lang="en-US" sz="1800" noProof="0">
                <a:latin typeface="Rockwell Light" panose="02040303020102020203" pitchFamily="18" charset="0"/>
              </a:rPr>
              <a:t>The next two age groups are 35-44 and 45-54 drink at the same level.</a:t>
            </a:r>
          </a:p>
        </p:txBody>
      </p:sp>
      <p:pic>
        <p:nvPicPr>
          <p:cNvPr id="2" name="Imagen 10" descr="Gráfico, Gráfico de barras&#10;&#10;El contenido generado por inteligencia artificial puede ser incorrecto.">
            <a:extLst>
              <a:ext uri="{FF2B5EF4-FFF2-40B4-BE49-F238E27FC236}">
                <a16:creationId xmlns:a16="http://schemas.microsoft.com/office/drawing/2014/main" id="{2C4ED62B-23DA-A85B-FA5C-8D9E259A4E25}"/>
              </a:ext>
            </a:extLst>
          </p:cNvPr>
          <p:cNvPicPr>
            <a:picLocks noChangeAspect="1"/>
          </p:cNvPicPr>
          <p:nvPr/>
        </p:nvPicPr>
        <p:blipFill>
          <a:blip r:embed="rId5"/>
          <a:srcRect t="93224"/>
          <a:stretch/>
        </p:blipFill>
        <p:spPr>
          <a:xfrm>
            <a:off x="1910014" y="5551613"/>
            <a:ext cx="7495158" cy="326720"/>
          </a:xfrm>
          <a:prstGeom prst="rect">
            <a:avLst/>
          </a:prstGeom>
        </p:spPr>
      </p:pic>
    </p:spTree>
    <p:extLst>
      <p:ext uri="{BB962C8B-B14F-4D97-AF65-F5344CB8AC3E}">
        <p14:creationId xmlns:p14="http://schemas.microsoft.com/office/powerpoint/2010/main" val="8766041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DAEB3-4A2E-4CD9-D756-8BEC98FE7789}"/>
            </a:ext>
          </a:extLst>
        </p:cNvPr>
        <p:cNvGrpSpPr/>
        <p:nvPr/>
      </p:nvGrpSpPr>
      <p:grpSpPr>
        <a:xfrm>
          <a:off x="0" y="0"/>
          <a:ext cx="0" cy="0"/>
          <a:chOff x="0" y="0"/>
          <a:chExt cx="0" cy="0"/>
        </a:xfrm>
      </p:grpSpPr>
      <p:pic>
        <p:nvPicPr>
          <p:cNvPr id="6" name="Picture 2" descr="Vodka Lime">
            <a:extLst>
              <a:ext uri="{FF2B5EF4-FFF2-40B4-BE49-F238E27FC236}">
                <a16:creationId xmlns:a16="http://schemas.microsoft.com/office/drawing/2014/main" id="{3810D556-D4C4-D40F-36B9-4B88CA73975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065" t="4207" r="17824" b="10021"/>
          <a:stretch/>
        </p:blipFill>
        <p:spPr bwMode="auto">
          <a:xfrm>
            <a:off x="7465786" y="10"/>
            <a:ext cx="4726214"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409031E-E7AC-186D-8699-FB5B159C7C0C}"/>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Who drinks it?</a:t>
            </a:r>
            <a:endParaRPr lang="en-US" sz="3500" noProof="0">
              <a:latin typeface="Rockwell Light" panose="020F0502020204030204" pitchFamily="18" charset="0"/>
            </a:endParaRPr>
          </a:p>
        </p:txBody>
      </p:sp>
      <p:sp>
        <p:nvSpPr>
          <p:cNvPr id="7" name="TextBox 6">
            <a:extLst>
              <a:ext uri="{FF2B5EF4-FFF2-40B4-BE49-F238E27FC236}">
                <a16:creationId xmlns:a16="http://schemas.microsoft.com/office/drawing/2014/main" id="{978376F8-52DA-2C63-9DA4-B0C47B32354B}"/>
              </a:ext>
            </a:extLst>
          </p:cNvPr>
          <p:cNvSpPr txBox="1"/>
          <p:nvPr/>
        </p:nvSpPr>
        <p:spPr>
          <a:xfrm>
            <a:off x="462982" y="1166477"/>
            <a:ext cx="6880793" cy="369332"/>
          </a:xfrm>
          <a:prstGeom prst="rect">
            <a:avLst/>
          </a:prstGeom>
          <a:noFill/>
        </p:spPr>
        <p:txBody>
          <a:bodyPr wrap="square" rtlCol="0">
            <a:spAutoFit/>
          </a:bodyPr>
          <a:lstStyle/>
          <a:p>
            <a:r>
              <a:rPr lang="en-US" sz="1800" noProof="0">
                <a:latin typeface="Rockwell Light" panose="02040303020102020203" pitchFamily="18" charset="0"/>
              </a:rPr>
              <a:t>Demographics</a:t>
            </a:r>
          </a:p>
        </p:txBody>
      </p:sp>
      <p:cxnSp>
        <p:nvCxnSpPr>
          <p:cNvPr id="9" name="Straight Connector 8">
            <a:extLst>
              <a:ext uri="{FF2B5EF4-FFF2-40B4-BE49-F238E27FC236}">
                <a16:creationId xmlns:a16="http://schemas.microsoft.com/office/drawing/2014/main" id="{67723CBB-EDB1-17E3-1AA2-3F516A049FDF}"/>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5" name="Picture 2">
            <a:extLst>
              <a:ext uri="{FF2B5EF4-FFF2-40B4-BE49-F238E27FC236}">
                <a16:creationId xmlns:a16="http://schemas.microsoft.com/office/drawing/2014/main" id="{D19BA3AA-CDB6-2DD7-4318-8162551D1CB0}"/>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0EDAAE-9B1F-889A-7905-6C5095E0B10F}"/>
              </a:ext>
            </a:extLst>
          </p:cNvPr>
          <p:cNvSpPr txBox="1"/>
          <p:nvPr/>
        </p:nvSpPr>
        <p:spPr>
          <a:xfrm>
            <a:off x="0" y="6468845"/>
            <a:ext cx="10693376" cy="523220"/>
          </a:xfrm>
          <a:prstGeom prst="rect">
            <a:avLst/>
          </a:prstGeom>
          <a:noFill/>
        </p:spPr>
        <p:txBody>
          <a:bodyPr wrap="square" lIns="91440" tIns="45720" rIns="91440" bIns="45720" anchor="t">
            <a:spAutoFit/>
          </a:bodyPr>
          <a:lstStyle/>
          <a:p>
            <a:r>
              <a:rPr lang="en-US" sz="700" noProof="0">
                <a:latin typeface="Rockwell" panose="02060603020205020403" pitchFamily="18" charset="0"/>
                <a:ea typeface="+mn-lt"/>
                <a:cs typeface="+mn-lt"/>
                <a:hlinkClick r:id="rId6"/>
              </a:rPr>
              <a:t>https://distiller.com/articles/vodka-basics#:~:text=According%20to%20the%20Distilled%20Spirits%20Council%2C%20vodka%20sales,volume%20%2876.9%20million%209-liter%20cases%20sold%29%20in%202022</a:t>
            </a:r>
            <a:r>
              <a:rPr lang="en-US" sz="700" noProof="0">
                <a:latin typeface="Rockwell" panose="02060603020205020403" pitchFamily="18" charset="0"/>
                <a:ea typeface="+mn-lt"/>
                <a:cs typeface="+mn-lt"/>
              </a:rPr>
              <a:t>.</a:t>
            </a:r>
          </a:p>
          <a:p>
            <a:r>
              <a:rPr lang="en-US" sz="700" noProof="0">
                <a:latin typeface="Rockwell" panose="02060603020205020403" pitchFamily="18" charset="0"/>
                <a:ea typeface="+mn-lt"/>
                <a:cs typeface="+mn-lt"/>
              </a:rPr>
              <a:t>https://www.statista.com/statistics/1557077/vodka-drinkers-by-age-us/</a:t>
            </a:r>
            <a:endParaRPr lang="en-US" sz="700" noProof="0">
              <a:latin typeface="Rockwell" panose="02060603020205020403" pitchFamily="18" charset="0"/>
            </a:endParaRPr>
          </a:p>
          <a:p>
            <a:r>
              <a:rPr lang="en-US" sz="700" noProof="0">
                <a:latin typeface="Rockwell" panose="02060603020205020403" pitchFamily="18" charset="0"/>
                <a:hlinkClick r:id="rId7"/>
              </a:rPr>
              <a:t>https://www-statista-com.ie.idm.oclc.org/statistics/1022306/iowa-population-share-age-group/</a:t>
            </a:r>
            <a:endParaRPr lang="en-US" sz="700" noProof="0">
              <a:latin typeface="Rockwell" panose="02060603020205020403" pitchFamily="18" charset="0"/>
            </a:endParaRPr>
          </a:p>
          <a:p>
            <a:endParaRPr lang="en-US" sz="700" noProof="0">
              <a:latin typeface="Rockwell" panose="02060603020205020403" pitchFamily="18" charset="0"/>
            </a:endParaRPr>
          </a:p>
        </p:txBody>
      </p:sp>
      <p:sp>
        <p:nvSpPr>
          <p:cNvPr id="8" name="TextBox 7">
            <a:extLst>
              <a:ext uri="{FF2B5EF4-FFF2-40B4-BE49-F238E27FC236}">
                <a16:creationId xmlns:a16="http://schemas.microsoft.com/office/drawing/2014/main" id="{B76C7EB6-C9E7-37D8-2093-553E971BA653}"/>
              </a:ext>
            </a:extLst>
          </p:cNvPr>
          <p:cNvSpPr txBox="1"/>
          <p:nvPr/>
        </p:nvSpPr>
        <p:spPr>
          <a:xfrm>
            <a:off x="351580" y="1530436"/>
            <a:ext cx="5074921" cy="4524315"/>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endParaRPr lang="en-US" sz="2400" noProof="0">
              <a:latin typeface="Rockwell Light" panose="02040303020102020203" pitchFamily="18" charset="0"/>
              <a:ea typeface="+mn-lt"/>
              <a:cs typeface="+mn-lt"/>
            </a:endParaRPr>
          </a:p>
          <a:p>
            <a:pPr marL="342900" indent="-342900">
              <a:buFont typeface="Arial" panose="020B0604020202020204" pitchFamily="34" charset="0"/>
              <a:buChar char="•"/>
            </a:pPr>
            <a:r>
              <a:rPr lang="en-US" sz="2400" noProof="0">
                <a:latin typeface="Rockwell Light" panose="02040303020102020203" pitchFamily="18" charset="0"/>
                <a:ea typeface="+mn-lt"/>
                <a:cs typeface="+mn-lt"/>
              </a:rPr>
              <a:t>The </a:t>
            </a:r>
            <a:r>
              <a:rPr lang="en-US" sz="2400" b="1" noProof="0">
                <a:solidFill>
                  <a:srgbClr val="C58008"/>
                </a:solidFill>
                <a:latin typeface="Rockwell Light" panose="02040303020102020203" pitchFamily="18" charset="0"/>
                <a:ea typeface="+mn-lt"/>
                <a:cs typeface="+mn-lt"/>
              </a:rPr>
              <a:t>USA</a:t>
            </a:r>
            <a:r>
              <a:rPr lang="en-US" sz="2400" noProof="0">
                <a:latin typeface="Rockwell Light" panose="02040303020102020203" pitchFamily="18" charset="0"/>
                <a:ea typeface="+mn-lt"/>
                <a:cs typeface="+mn-lt"/>
              </a:rPr>
              <a:t> is the </a:t>
            </a:r>
            <a:r>
              <a:rPr lang="en-US" sz="2400" b="1" noProof="0">
                <a:solidFill>
                  <a:srgbClr val="C58008"/>
                </a:solidFill>
                <a:latin typeface="Rockwell Light" panose="02040303020102020203" pitchFamily="18" charset="0"/>
                <a:ea typeface="+mn-lt"/>
                <a:cs typeface="+mn-lt"/>
              </a:rPr>
              <a:t>2</a:t>
            </a:r>
            <a:r>
              <a:rPr lang="en-US" sz="2400" b="1" baseline="30000" noProof="0">
                <a:solidFill>
                  <a:srgbClr val="C58008"/>
                </a:solidFill>
                <a:latin typeface="Rockwell Light" panose="02040303020102020203" pitchFamily="18" charset="0"/>
                <a:ea typeface="+mn-lt"/>
                <a:cs typeface="+mn-lt"/>
              </a:rPr>
              <a:t>nd</a:t>
            </a:r>
            <a:r>
              <a:rPr lang="en-US" sz="2400" b="1" noProof="0">
                <a:solidFill>
                  <a:srgbClr val="C58008"/>
                </a:solidFill>
                <a:latin typeface="Rockwell Light" panose="02040303020102020203" pitchFamily="18" charset="0"/>
                <a:ea typeface="+mn-lt"/>
                <a:cs typeface="+mn-lt"/>
              </a:rPr>
              <a:t> largest country in the world for vodka consumption</a:t>
            </a:r>
            <a:r>
              <a:rPr lang="en-US" sz="2400" noProof="0">
                <a:latin typeface="Rockwell Light" panose="02040303020102020203" pitchFamily="18" charset="0"/>
                <a:ea typeface="+mn-lt"/>
                <a:cs typeface="+mn-lt"/>
              </a:rPr>
              <a:t> by volume.</a:t>
            </a:r>
            <a:endParaRPr lang="en-US" sz="2400" noProof="0">
              <a:latin typeface="Rockwell Light" panose="02040303020102020203" pitchFamily="18" charset="0"/>
            </a:endParaRPr>
          </a:p>
          <a:p>
            <a:pPr marL="342900" indent="-342900">
              <a:buFont typeface="Arial" panose="020B0604020202020204" pitchFamily="34" charset="0"/>
              <a:buChar char="•"/>
            </a:pPr>
            <a:endParaRPr lang="en-US" sz="2400" noProof="0">
              <a:latin typeface="Rockwell"/>
            </a:endParaRPr>
          </a:p>
          <a:p>
            <a:pPr marL="342900" indent="-342900">
              <a:buFont typeface="Arial" panose="020B0604020202020204" pitchFamily="34" charset="0"/>
              <a:buChar char="•"/>
            </a:pPr>
            <a:r>
              <a:rPr lang="en-US" sz="2400" noProof="0">
                <a:latin typeface="Rockwell Light"/>
              </a:rPr>
              <a:t>Consumers aged </a:t>
            </a:r>
            <a:r>
              <a:rPr lang="en-US" sz="2400" b="1" noProof="0">
                <a:solidFill>
                  <a:srgbClr val="C58008"/>
                </a:solidFill>
                <a:latin typeface="Rockwell Light"/>
              </a:rPr>
              <a:t>25 to 34 </a:t>
            </a:r>
            <a:r>
              <a:rPr lang="en-US" sz="2400" noProof="0">
                <a:solidFill>
                  <a:srgbClr val="C58008"/>
                </a:solidFill>
                <a:latin typeface="Rockwell Light"/>
              </a:rPr>
              <a:t> </a:t>
            </a:r>
            <a:r>
              <a:rPr lang="en-US" sz="2400" noProof="0">
                <a:latin typeface="Rockwell Light"/>
              </a:rPr>
              <a:t>represent the </a:t>
            </a:r>
            <a:r>
              <a:rPr lang="en-US" sz="2400" b="1" noProof="0">
                <a:solidFill>
                  <a:srgbClr val="C58008"/>
                </a:solidFill>
                <a:latin typeface="Rockwell Light"/>
              </a:rPr>
              <a:t>largest share of vodka drinkers</a:t>
            </a:r>
            <a:r>
              <a:rPr lang="en-US" sz="1600" baseline="30000" noProof="0">
                <a:latin typeface="Rockwell Light"/>
              </a:rPr>
              <a:t>1</a:t>
            </a:r>
            <a:endParaRPr lang="en-US" sz="2400" noProof="0">
              <a:latin typeface="Rockwell"/>
            </a:endParaRPr>
          </a:p>
          <a:p>
            <a:pPr marL="342900" indent="-342900">
              <a:buFont typeface="Arial" panose="020B0604020202020204" pitchFamily="34" charset="0"/>
              <a:buChar char="•"/>
            </a:pPr>
            <a:endParaRPr lang="en-US" sz="2400" noProof="0">
              <a:latin typeface="Rockwell"/>
            </a:endParaRPr>
          </a:p>
          <a:p>
            <a:pPr marL="342900" indent="-342900">
              <a:buFont typeface="Arial" panose="020B0604020202020204" pitchFamily="34" charset="0"/>
              <a:buChar char="•"/>
            </a:pPr>
            <a:r>
              <a:rPr lang="en-US" sz="2400" noProof="0">
                <a:latin typeface="Rockwell Light" panose="02040303020102020203" pitchFamily="18" charset="0"/>
              </a:rPr>
              <a:t>The next two age groups are </a:t>
            </a:r>
            <a:r>
              <a:rPr lang="en-US" sz="2400" b="1" noProof="0">
                <a:solidFill>
                  <a:srgbClr val="C58008"/>
                </a:solidFill>
                <a:latin typeface="Rockwell Light" panose="02040303020102020203" pitchFamily="18" charset="0"/>
              </a:rPr>
              <a:t>35-44</a:t>
            </a:r>
            <a:r>
              <a:rPr lang="en-US" sz="2400" noProof="0">
                <a:latin typeface="Rockwell Light" panose="02040303020102020203" pitchFamily="18" charset="0"/>
              </a:rPr>
              <a:t> and </a:t>
            </a:r>
            <a:r>
              <a:rPr lang="en-US" sz="2400" b="1" noProof="0">
                <a:solidFill>
                  <a:srgbClr val="C58008"/>
                </a:solidFill>
                <a:latin typeface="Rockwell Light" panose="02040303020102020203" pitchFamily="18" charset="0"/>
              </a:rPr>
              <a:t>45-54</a:t>
            </a:r>
            <a:r>
              <a:rPr lang="en-US" sz="2400" noProof="0">
                <a:latin typeface="Rockwell Light" panose="02040303020102020203" pitchFamily="18" charset="0"/>
              </a:rPr>
              <a:t> drink at the same level</a:t>
            </a:r>
          </a:p>
        </p:txBody>
      </p:sp>
      <p:sp>
        <p:nvSpPr>
          <p:cNvPr id="14" name="TextBox 13">
            <a:extLst>
              <a:ext uri="{FF2B5EF4-FFF2-40B4-BE49-F238E27FC236}">
                <a16:creationId xmlns:a16="http://schemas.microsoft.com/office/drawing/2014/main" id="{7AB41B45-8528-B579-A878-A65275258AC2}"/>
              </a:ext>
            </a:extLst>
          </p:cNvPr>
          <p:cNvSpPr txBox="1"/>
          <p:nvPr/>
        </p:nvSpPr>
        <p:spPr>
          <a:xfrm>
            <a:off x="-2058" y="6184021"/>
            <a:ext cx="6098058" cy="230832"/>
          </a:xfrm>
          <a:prstGeom prst="rect">
            <a:avLst/>
          </a:prstGeom>
          <a:noFill/>
        </p:spPr>
        <p:txBody>
          <a:bodyPr wrap="square" lIns="91440" tIns="45720" rIns="91440" bIns="45720" anchor="t">
            <a:spAutoFit/>
          </a:bodyPr>
          <a:lstStyle/>
          <a:p>
            <a:r>
              <a:rPr lang="en-US" sz="900" b="0" i="0" noProof="0">
                <a:effectLst/>
                <a:latin typeface="Rockwell Light"/>
              </a:rPr>
              <a:t>1. </a:t>
            </a:r>
            <a:r>
              <a:rPr lang="en-US" sz="900" noProof="0">
                <a:latin typeface="Rockwell Light"/>
              </a:rPr>
              <a:t>2018</a:t>
            </a:r>
            <a:r>
              <a:rPr lang="en-US" sz="900" b="0" i="0" noProof="0">
                <a:effectLst/>
                <a:latin typeface="Rockwell Light"/>
              </a:rPr>
              <a:t>, </a:t>
            </a:r>
            <a:r>
              <a:rPr lang="en-US" sz="900" noProof="0">
                <a:latin typeface="Rockwell Light"/>
              </a:rPr>
              <a:t>USA</a:t>
            </a:r>
            <a:r>
              <a:rPr lang="en-US" sz="900" b="0" i="0" noProof="0">
                <a:effectLst/>
                <a:latin typeface="Rockwell Light"/>
              </a:rPr>
              <a:t>. </a:t>
            </a:r>
            <a:endParaRPr lang="en-US" sz="900" noProof="0">
              <a:latin typeface="Rockwell Light"/>
            </a:endParaRPr>
          </a:p>
        </p:txBody>
      </p:sp>
      <p:sp>
        <p:nvSpPr>
          <p:cNvPr id="3" name="Title 1">
            <a:extLst>
              <a:ext uri="{FF2B5EF4-FFF2-40B4-BE49-F238E27FC236}">
                <a16:creationId xmlns:a16="http://schemas.microsoft.com/office/drawing/2014/main" id="{815CF800-E72B-2310-D393-DDC8725111CA}"/>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spTree>
    <p:extLst>
      <p:ext uri="{BB962C8B-B14F-4D97-AF65-F5344CB8AC3E}">
        <p14:creationId xmlns:p14="http://schemas.microsoft.com/office/powerpoint/2010/main" val="34209591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C8D85-9D71-A834-E48E-2C32E7D3E82A}"/>
            </a:ext>
          </a:extLst>
        </p:cNvPr>
        <p:cNvGrpSpPr/>
        <p:nvPr/>
      </p:nvGrpSpPr>
      <p:grpSpPr>
        <a:xfrm>
          <a:off x="0" y="0"/>
          <a:ext cx="0" cy="0"/>
          <a:chOff x="0" y="0"/>
          <a:chExt cx="0" cy="0"/>
        </a:xfrm>
      </p:grpSpPr>
      <p:pic>
        <p:nvPicPr>
          <p:cNvPr id="2054" name="Picture 6" descr="What Is Bottle Service? Everything You Need to Know - Thrillist">
            <a:extLst>
              <a:ext uri="{FF2B5EF4-FFF2-40B4-BE49-F238E27FC236}">
                <a16:creationId xmlns:a16="http://schemas.microsoft.com/office/drawing/2014/main" id="{7377CC05-BD02-6267-888D-1B5E0681BB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43" r="39759"/>
          <a:stretch/>
        </p:blipFill>
        <p:spPr bwMode="auto">
          <a:xfrm>
            <a:off x="7307247" y="0"/>
            <a:ext cx="507779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095321D-20C2-F39B-C081-52347607FF27}"/>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Pack &amp; ML</a:t>
            </a:r>
            <a:endParaRPr lang="en-US" sz="3500"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35772C20-F8AB-4574-12C6-38922E4C4E7A}"/>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5" name="Picture 2">
            <a:extLst>
              <a:ext uri="{FF2B5EF4-FFF2-40B4-BE49-F238E27FC236}">
                <a16:creationId xmlns:a16="http://schemas.microsoft.com/office/drawing/2014/main" id="{246DECDD-6DEB-839F-E97F-5EB489F5C03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228BEC-BF30-4365-8972-7FBE5C08F1E2}"/>
              </a:ext>
            </a:extLst>
          </p:cNvPr>
          <p:cNvSpPr txBox="1"/>
          <p:nvPr/>
        </p:nvSpPr>
        <p:spPr>
          <a:xfrm>
            <a:off x="448351" y="1287754"/>
            <a:ext cx="10568340" cy="3046988"/>
          </a:xfrm>
          <a:prstGeom prst="rect">
            <a:avLst/>
          </a:prstGeom>
          <a:noFill/>
        </p:spPr>
        <p:txBody>
          <a:bodyPr wrap="square">
            <a:spAutoFit/>
          </a:bodyPr>
          <a:lstStyle/>
          <a:p>
            <a:r>
              <a:rPr lang="en-US" sz="2400" noProof="0">
                <a:latin typeface="Rockwell Light" panose="02040303020102020203" pitchFamily="18" charset="0"/>
              </a:rPr>
              <a:t>According to the data, the most popular</a:t>
            </a:r>
          </a:p>
          <a:p>
            <a:r>
              <a:rPr lang="en-US" sz="2400" noProof="0">
                <a:latin typeface="Rockwell Light" panose="02040303020102020203" pitchFamily="18" charset="0"/>
              </a:rPr>
              <a:t>presentations by bottles sold: </a:t>
            </a:r>
          </a:p>
          <a:p>
            <a:endParaRPr lang="en-US" sz="2400" noProof="0">
              <a:latin typeface="Rockwell Light" panose="02040303020102020203" pitchFamily="18" charset="0"/>
            </a:endParaRPr>
          </a:p>
          <a:p>
            <a:endParaRPr lang="en-US" sz="2400" noProof="0">
              <a:latin typeface="Rockwell Light" panose="02040303020102020203" pitchFamily="18" charset="0"/>
            </a:endParaRPr>
          </a:p>
          <a:p>
            <a:pPr marL="342900" indent="-342900">
              <a:buFont typeface="Arial" panose="020B0604020202020204" pitchFamily="34" charset="0"/>
              <a:buChar char="•"/>
            </a:pPr>
            <a:r>
              <a:rPr lang="en-US" sz="3200" noProof="0">
                <a:latin typeface="Rockwell Light" panose="02040303020102020203" pitchFamily="18" charset="0"/>
              </a:rPr>
              <a:t>Bottle of </a:t>
            </a:r>
            <a:r>
              <a:rPr lang="en-US" sz="3200" b="1" noProof="0">
                <a:solidFill>
                  <a:srgbClr val="C58008"/>
                </a:solidFill>
                <a:latin typeface="Rockwell Light" panose="02040303020102020203" pitchFamily="18" charset="0"/>
              </a:rPr>
              <a:t>1750 ML </a:t>
            </a:r>
          </a:p>
          <a:p>
            <a:endParaRPr lang="en-US" sz="3200" noProof="0">
              <a:latin typeface="Rockwell Light" panose="02040303020102020203" pitchFamily="18" charset="0"/>
            </a:endParaRPr>
          </a:p>
          <a:p>
            <a:pPr marL="342900" indent="-342900">
              <a:buFont typeface="Arial" panose="020B0604020202020204" pitchFamily="34" charset="0"/>
              <a:buChar char="•"/>
            </a:pPr>
            <a:r>
              <a:rPr lang="en-US" sz="3200" noProof="0">
                <a:latin typeface="Rockwell Light" panose="02040303020102020203" pitchFamily="18" charset="0"/>
              </a:rPr>
              <a:t>Pack of </a:t>
            </a:r>
            <a:r>
              <a:rPr lang="en-US" sz="3200" b="1" noProof="0">
                <a:solidFill>
                  <a:srgbClr val="C58008"/>
                </a:solidFill>
                <a:latin typeface="Rockwell Light" panose="02040303020102020203" pitchFamily="18" charset="0"/>
              </a:rPr>
              <a:t>12 bottles</a:t>
            </a:r>
          </a:p>
        </p:txBody>
      </p:sp>
      <p:sp>
        <p:nvSpPr>
          <p:cNvPr id="2" name="Title 1">
            <a:extLst>
              <a:ext uri="{FF2B5EF4-FFF2-40B4-BE49-F238E27FC236}">
                <a16:creationId xmlns:a16="http://schemas.microsoft.com/office/drawing/2014/main" id="{424EEC1B-6724-6360-64AE-7E69FE36C790}"/>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spTree>
    <p:extLst>
      <p:ext uri="{BB962C8B-B14F-4D97-AF65-F5344CB8AC3E}">
        <p14:creationId xmlns:p14="http://schemas.microsoft.com/office/powerpoint/2010/main" val="192976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B1DAA-D1A0-3B7B-5ABC-22CD51EA9FC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06B51FE-B6B1-E402-DB69-C47F763F67AB}"/>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Price for Vodka</a:t>
            </a:r>
            <a:endParaRPr lang="en-US" sz="3500"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8A84B439-5271-0EED-71BD-356764A416E0}"/>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D452FA4-552B-DD49-40F2-70F46C028727}"/>
              </a:ext>
            </a:extLst>
          </p:cNvPr>
          <p:cNvSpPr txBox="1"/>
          <p:nvPr/>
        </p:nvSpPr>
        <p:spPr>
          <a:xfrm>
            <a:off x="462982" y="1166477"/>
            <a:ext cx="9493005" cy="369332"/>
          </a:xfrm>
          <a:prstGeom prst="rect">
            <a:avLst/>
          </a:prstGeom>
          <a:noFill/>
        </p:spPr>
        <p:txBody>
          <a:bodyPr wrap="square" lIns="91440" tIns="45720" rIns="91440" bIns="45720" rtlCol="0" anchor="t">
            <a:spAutoFit/>
          </a:bodyPr>
          <a:lstStyle/>
          <a:p>
            <a:r>
              <a:rPr lang="en-US" sz="1800" noProof="0">
                <a:latin typeface="Rockwell Light"/>
              </a:rPr>
              <a:t>In Liters, reflecting consumption, </a:t>
            </a:r>
            <a:r>
              <a:rPr lang="en-US" sz="1800" b="1" noProof="0">
                <a:solidFill>
                  <a:srgbClr val="C58008"/>
                </a:solidFill>
                <a:latin typeface="Rockwell Light"/>
              </a:rPr>
              <a:t>Iowans prefer </a:t>
            </a:r>
            <a:r>
              <a:rPr lang="en-US" b="1" noProof="0">
                <a:solidFill>
                  <a:srgbClr val="C58008"/>
                </a:solidFill>
                <a:latin typeface="Rockwell Light"/>
              </a:rPr>
              <a:t>budget </a:t>
            </a:r>
            <a:r>
              <a:rPr lang="en-US" sz="1800" b="1" noProof="0">
                <a:solidFill>
                  <a:srgbClr val="C58008"/>
                </a:solidFill>
                <a:latin typeface="Rockwell Light"/>
              </a:rPr>
              <a:t>&amp; prestige Vodkas</a:t>
            </a:r>
            <a:r>
              <a:rPr lang="en-US" sz="1800" noProof="0">
                <a:latin typeface="Rockwell Light"/>
              </a:rPr>
              <a:t>. </a:t>
            </a:r>
          </a:p>
        </p:txBody>
      </p:sp>
      <p:pic>
        <p:nvPicPr>
          <p:cNvPr id="11" name="Picture 2">
            <a:extLst>
              <a:ext uri="{FF2B5EF4-FFF2-40B4-BE49-F238E27FC236}">
                <a16:creationId xmlns:a16="http://schemas.microsoft.com/office/drawing/2014/main" id="{2C6C10B9-C6EA-5B5C-677A-87A6252FF2F6}"/>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7853C0A-8354-8CB2-1CB8-9CAB131CC5B3}"/>
              </a:ext>
            </a:extLst>
          </p:cNvPr>
          <p:cNvPicPr>
            <a:picLocks noChangeAspect="1"/>
          </p:cNvPicPr>
          <p:nvPr/>
        </p:nvPicPr>
        <p:blipFill>
          <a:blip r:embed="rId4"/>
          <a:srcRect t="7582" r="12714"/>
          <a:stretch/>
        </p:blipFill>
        <p:spPr>
          <a:xfrm>
            <a:off x="2606677" y="2675179"/>
            <a:ext cx="6336156" cy="3833790"/>
          </a:xfrm>
          <a:prstGeom prst="rect">
            <a:avLst/>
          </a:prstGeom>
        </p:spPr>
      </p:pic>
      <p:sp>
        <p:nvSpPr>
          <p:cNvPr id="4" name="TextBox 3">
            <a:extLst>
              <a:ext uri="{FF2B5EF4-FFF2-40B4-BE49-F238E27FC236}">
                <a16:creationId xmlns:a16="http://schemas.microsoft.com/office/drawing/2014/main" id="{5297DDAA-01C7-E9FD-B044-83DA467AF03D}"/>
              </a:ext>
            </a:extLst>
          </p:cNvPr>
          <p:cNvSpPr txBox="1"/>
          <p:nvPr/>
        </p:nvSpPr>
        <p:spPr>
          <a:xfrm>
            <a:off x="5080433" y="2090404"/>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endParaRPr lang="en-US" noProof="0">
              <a:solidFill>
                <a:srgbClr val="C58008"/>
              </a:solidFill>
              <a:latin typeface="Rockwell Light" panose="02040303020102020203" pitchFamily="18" charset="0"/>
            </a:endParaRPr>
          </a:p>
        </p:txBody>
      </p:sp>
      <p:sp>
        <p:nvSpPr>
          <p:cNvPr id="5" name="Title 1">
            <a:extLst>
              <a:ext uri="{FF2B5EF4-FFF2-40B4-BE49-F238E27FC236}">
                <a16:creationId xmlns:a16="http://schemas.microsoft.com/office/drawing/2014/main" id="{D55FE687-9F75-1EA6-F823-23E2C5BBFCBB}"/>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sp>
        <p:nvSpPr>
          <p:cNvPr id="6" name="TextBox 5">
            <a:extLst>
              <a:ext uri="{FF2B5EF4-FFF2-40B4-BE49-F238E27FC236}">
                <a16:creationId xmlns:a16="http://schemas.microsoft.com/office/drawing/2014/main" id="{453D526B-071D-0D1B-DB8D-4FEC813FF186}"/>
              </a:ext>
            </a:extLst>
          </p:cNvPr>
          <p:cNvSpPr txBox="1"/>
          <p:nvPr/>
        </p:nvSpPr>
        <p:spPr>
          <a:xfrm>
            <a:off x="9006541" y="3099563"/>
            <a:ext cx="1200727" cy="2185214"/>
          </a:xfrm>
          <a:prstGeom prst="rect">
            <a:avLst/>
          </a:prstGeom>
          <a:noFill/>
        </p:spPr>
        <p:txBody>
          <a:bodyPr wrap="square">
            <a:spAutoFit/>
          </a:bodyPr>
          <a:lstStyle/>
          <a:p>
            <a:r>
              <a:rPr lang="en-US" b="1" noProof="0">
                <a:solidFill>
                  <a:srgbClr val="362B2B"/>
                </a:solidFill>
                <a:latin typeface="Rockwell Light" panose="02040303020102020203" pitchFamily="18" charset="0"/>
              </a:rPr>
              <a:t>Premium</a:t>
            </a:r>
          </a:p>
          <a:p>
            <a:r>
              <a:rPr lang="en-US" sz="1000" b="1">
                <a:solidFill>
                  <a:srgbClr val="362B2B"/>
                </a:solidFill>
                <a:latin typeface="Rockwell Light" panose="02040303020102020203" pitchFamily="18" charset="0"/>
              </a:rPr>
              <a:t>$20</a:t>
            </a:r>
            <a:r>
              <a:rPr lang="en-US" sz="1000" b="1" noProof="0">
                <a:solidFill>
                  <a:srgbClr val="362B2B"/>
                </a:solidFill>
                <a:latin typeface="Rockwell Light" panose="02040303020102020203" pitchFamily="18" charset="0"/>
              </a:rPr>
              <a:t>-$50 USD</a:t>
            </a:r>
          </a:p>
          <a:p>
            <a:endParaRPr lang="en-US" sz="1000" b="1" noProof="0">
              <a:solidFill>
                <a:srgbClr val="362B2B"/>
              </a:solidFill>
              <a:latin typeface="Rockwell Light" panose="02040303020102020203" pitchFamily="18" charset="0"/>
            </a:endParaRPr>
          </a:p>
          <a:p>
            <a:endParaRPr lang="en-US" sz="1000" b="1" noProof="0">
              <a:solidFill>
                <a:srgbClr val="362B2B"/>
              </a:solidFill>
              <a:latin typeface="Rockwell Light" panose="02040303020102020203" pitchFamily="18" charset="0"/>
            </a:endParaRPr>
          </a:p>
          <a:p>
            <a:endParaRPr lang="en-US" sz="1000" b="1" noProof="0">
              <a:solidFill>
                <a:srgbClr val="362B2B"/>
              </a:solidFill>
              <a:latin typeface="Rockwell Light" panose="02040303020102020203" pitchFamily="18" charset="0"/>
            </a:endParaRPr>
          </a:p>
          <a:p>
            <a:endParaRPr lang="en-US" sz="1000" b="1" noProof="0">
              <a:solidFill>
                <a:srgbClr val="362B2B"/>
              </a:solidFill>
              <a:latin typeface="Rockwell Light" panose="02040303020102020203" pitchFamily="18" charset="0"/>
            </a:endParaRPr>
          </a:p>
          <a:p>
            <a:endParaRPr lang="en-US" sz="1000" b="1" noProof="0">
              <a:solidFill>
                <a:srgbClr val="362B2B"/>
              </a:solidFill>
              <a:latin typeface="Rockwell Light" panose="02040303020102020203" pitchFamily="18" charset="0"/>
            </a:endParaRPr>
          </a:p>
          <a:p>
            <a:endParaRPr lang="en-US" sz="1000" b="1" noProof="0">
              <a:solidFill>
                <a:srgbClr val="6B797C"/>
              </a:solidFill>
              <a:latin typeface="Rockwell Light" panose="02040303020102020203" pitchFamily="18" charset="0"/>
            </a:endParaRPr>
          </a:p>
          <a:p>
            <a:endParaRPr lang="en-US" sz="1000" b="1" noProof="0">
              <a:solidFill>
                <a:srgbClr val="6B797C"/>
              </a:solidFill>
              <a:latin typeface="Rockwell Light" panose="02040303020102020203" pitchFamily="18" charset="0"/>
            </a:endParaRPr>
          </a:p>
          <a:p>
            <a:r>
              <a:rPr lang="en-US" b="1" noProof="0">
                <a:solidFill>
                  <a:srgbClr val="6B797C"/>
                </a:solidFill>
                <a:latin typeface="Rockwell Light" panose="02040303020102020203" pitchFamily="18" charset="0"/>
              </a:rPr>
              <a:t>Budget</a:t>
            </a:r>
          </a:p>
          <a:p>
            <a:r>
              <a:rPr lang="en-US" sz="1050" b="1" noProof="0">
                <a:solidFill>
                  <a:srgbClr val="6B797C"/>
                </a:solidFill>
                <a:latin typeface="Rockwell Light" panose="02040303020102020203" pitchFamily="18" charset="0"/>
              </a:rPr>
              <a:t>&lt;$20 USD</a:t>
            </a:r>
          </a:p>
          <a:p>
            <a:endParaRPr lang="en-US" sz="1000" noProof="0">
              <a:solidFill>
                <a:srgbClr val="362B2B"/>
              </a:solidFill>
            </a:endParaRPr>
          </a:p>
        </p:txBody>
      </p:sp>
    </p:spTree>
    <p:extLst>
      <p:ext uri="{BB962C8B-B14F-4D97-AF65-F5344CB8AC3E}">
        <p14:creationId xmlns:p14="http://schemas.microsoft.com/office/powerpoint/2010/main" val="200568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2EB2C-69DA-92A1-02FC-AABA7E09F23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5064C2F-B5BA-AE51-C4EB-C0D06321496C}"/>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Vodka brief</a:t>
            </a:r>
            <a:endParaRPr lang="en-US" sz="3500"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FFFBDEA2-8B72-C0F7-095A-7B09084F80F0}"/>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5950729-35D3-FB3E-EBBC-EFB60D4E9B60}"/>
              </a:ext>
            </a:extLst>
          </p:cNvPr>
          <p:cNvSpPr txBox="1"/>
          <p:nvPr/>
        </p:nvSpPr>
        <p:spPr>
          <a:xfrm>
            <a:off x="497120" y="1392557"/>
            <a:ext cx="6332838" cy="4524315"/>
          </a:xfrm>
          <a:prstGeom prst="rect">
            <a:avLst/>
          </a:prstGeom>
          <a:noFill/>
        </p:spPr>
        <p:txBody>
          <a:bodyPr wrap="square" lIns="91440" tIns="45720" rIns="91440" bIns="45720" rtlCol="0" anchor="t">
            <a:spAutoFit/>
          </a:bodyPr>
          <a:lstStyle/>
          <a:p>
            <a:r>
              <a:rPr lang="en-US" b="1" noProof="0" dirty="0">
                <a:solidFill>
                  <a:srgbClr val="C58008"/>
                </a:solidFill>
                <a:latin typeface="Rockwell Light"/>
              </a:rPr>
              <a:t>WHAT</a:t>
            </a:r>
          </a:p>
          <a:p>
            <a:r>
              <a:rPr lang="en-US" noProof="0" dirty="0">
                <a:latin typeface="Rockwell Light"/>
              </a:rPr>
              <a:t>American Vodka </a:t>
            </a:r>
            <a:endParaRPr lang="en-US" noProof="0" dirty="0">
              <a:latin typeface="Rockwell Light" panose="02040303020102020203" pitchFamily="18" charset="0"/>
            </a:endParaRPr>
          </a:p>
          <a:p>
            <a:endParaRPr lang="en-US" noProof="0" dirty="0">
              <a:latin typeface="Rockwell Light" panose="02040303020102020203" pitchFamily="18" charset="0"/>
            </a:endParaRPr>
          </a:p>
          <a:p>
            <a:r>
              <a:rPr lang="en-US" b="1" noProof="0" dirty="0">
                <a:solidFill>
                  <a:srgbClr val="C58008"/>
                </a:solidFill>
                <a:latin typeface="Rockwell Light"/>
              </a:rPr>
              <a:t>HOW</a:t>
            </a:r>
          </a:p>
          <a:p>
            <a:r>
              <a:rPr lang="en-US" noProof="0" dirty="0">
                <a:latin typeface="Rockwell Light"/>
              </a:rPr>
              <a:t>Bottles of 1750ML &amp; Packs of 12bottles</a:t>
            </a:r>
          </a:p>
          <a:p>
            <a:r>
              <a:rPr lang="en-US" noProof="0" dirty="0">
                <a:latin typeface="Rockwell Light"/>
              </a:rPr>
              <a:t>Between $10 &amp; $20 USD</a:t>
            </a:r>
            <a:endParaRPr lang="en-US" noProof="0" dirty="0">
              <a:latin typeface="Rockwell Light" panose="02040303020102020203" pitchFamily="18" charset="0"/>
            </a:endParaRPr>
          </a:p>
          <a:p>
            <a:endParaRPr lang="en-US" noProof="0" dirty="0">
              <a:latin typeface="Rockwell Light" panose="02040303020102020203" pitchFamily="18" charset="0"/>
            </a:endParaRPr>
          </a:p>
          <a:p>
            <a:r>
              <a:rPr lang="en-US" b="1" noProof="0" dirty="0">
                <a:solidFill>
                  <a:srgbClr val="C58008"/>
                </a:solidFill>
                <a:latin typeface="Rockwell Light"/>
              </a:rPr>
              <a:t>WHEN </a:t>
            </a:r>
          </a:p>
          <a:p>
            <a:r>
              <a:rPr lang="en-US" noProof="0" dirty="0">
                <a:latin typeface="Rockwell Light"/>
              </a:rPr>
              <a:t>Launching event in the </a:t>
            </a:r>
            <a:r>
              <a:rPr lang="en-US" noProof="0" dirty="0" err="1">
                <a:latin typeface="Rockwell Light"/>
              </a:rPr>
              <a:t>begining</a:t>
            </a:r>
            <a:r>
              <a:rPr lang="en-US" noProof="0" dirty="0">
                <a:latin typeface="Rockwell Light"/>
              </a:rPr>
              <a:t> of May to be positioned on Memorial day(last Monday of May) and start of Summer.  </a:t>
            </a:r>
          </a:p>
          <a:p>
            <a:endParaRPr lang="en-US" noProof="0" dirty="0">
              <a:latin typeface="Rockwell Light" panose="02040303020102020203" pitchFamily="18" charset="0"/>
            </a:endParaRPr>
          </a:p>
          <a:p>
            <a:r>
              <a:rPr lang="en-US" b="1" noProof="0" dirty="0">
                <a:solidFill>
                  <a:srgbClr val="C58008"/>
                </a:solidFill>
                <a:latin typeface="Rockwell Light"/>
              </a:rPr>
              <a:t>WHERE</a:t>
            </a:r>
          </a:p>
          <a:p>
            <a:r>
              <a:rPr lang="en-US" noProof="0" dirty="0">
                <a:latin typeface="Rockwell Light"/>
              </a:rPr>
              <a:t>Grocery &amp; Convenience stores </a:t>
            </a:r>
          </a:p>
          <a:p>
            <a:r>
              <a:rPr lang="en-US" noProof="0" dirty="0">
                <a:latin typeface="Rockwell Light"/>
              </a:rPr>
              <a:t>Des Moines, Polk</a:t>
            </a:r>
          </a:p>
          <a:p>
            <a:pPr marL="285750" indent="-285750">
              <a:buFont typeface="Arial" panose="020B0604020202020204" pitchFamily="34" charset="0"/>
              <a:buChar char="•"/>
            </a:pPr>
            <a:endParaRPr lang="en-US" noProof="0" dirty="0">
              <a:latin typeface="Rockwell Light" panose="02040303020102020203" pitchFamily="18" charset="0"/>
            </a:endParaRPr>
          </a:p>
          <a:p>
            <a:pPr marL="285750" indent="-285750">
              <a:buFont typeface="Arial" panose="020B0604020202020204" pitchFamily="34" charset="0"/>
              <a:buChar char="•"/>
            </a:pPr>
            <a:endParaRPr lang="en-US" noProof="0" dirty="0">
              <a:latin typeface="Rockwell Light" panose="02040303020102020203" pitchFamily="18" charset="0"/>
            </a:endParaRPr>
          </a:p>
        </p:txBody>
      </p:sp>
      <p:sp>
        <p:nvSpPr>
          <p:cNvPr id="4" name="TextBox 3">
            <a:extLst>
              <a:ext uri="{FF2B5EF4-FFF2-40B4-BE49-F238E27FC236}">
                <a16:creationId xmlns:a16="http://schemas.microsoft.com/office/drawing/2014/main" id="{20953F5F-7287-646B-EB67-D549FBA5258A}"/>
              </a:ext>
            </a:extLst>
          </p:cNvPr>
          <p:cNvSpPr txBox="1"/>
          <p:nvPr/>
        </p:nvSpPr>
        <p:spPr>
          <a:xfrm>
            <a:off x="0" y="6642556"/>
            <a:ext cx="10693376" cy="215444"/>
          </a:xfrm>
          <a:prstGeom prst="rect">
            <a:avLst/>
          </a:prstGeom>
          <a:noFill/>
        </p:spPr>
        <p:txBody>
          <a:bodyPr wrap="square">
            <a:spAutoFit/>
          </a:bodyPr>
          <a:lstStyle/>
          <a:p>
            <a:r>
              <a:rPr lang="en-US" sz="800" noProof="0">
                <a:latin typeface="Rockwell Light" panose="02040303020102020203" pitchFamily="18" charset="0"/>
              </a:rPr>
              <a:t>-</a:t>
            </a:r>
            <a:endParaRPr lang="en-US" sz="700" noProof="0">
              <a:latin typeface="Rockwell Light" panose="02040303020102020203" pitchFamily="18" charset="0"/>
            </a:endParaRPr>
          </a:p>
        </p:txBody>
      </p:sp>
      <p:pic>
        <p:nvPicPr>
          <p:cNvPr id="2" name="Imagen 1">
            <a:extLst>
              <a:ext uri="{FF2B5EF4-FFF2-40B4-BE49-F238E27FC236}">
                <a16:creationId xmlns:a16="http://schemas.microsoft.com/office/drawing/2014/main" id="{1647EB94-B2C9-BBED-7742-6446BBE1AAD8}"/>
              </a:ext>
            </a:extLst>
          </p:cNvPr>
          <p:cNvPicPr>
            <a:picLocks noChangeAspect="1"/>
          </p:cNvPicPr>
          <p:nvPr/>
        </p:nvPicPr>
        <p:blipFill>
          <a:blip r:embed="rId2"/>
          <a:stretch>
            <a:fillRect/>
          </a:stretch>
        </p:blipFill>
        <p:spPr>
          <a:xfrm>
            <a:off x="6826152" y="0"/>
            <a:ext cx="5384090" cy="6858000"/>
          </a:xfrm>
          <a:prstGeom prst="rect">
            <a:avLst/>
          </a:prstGeom>
        </p:spPr>
      </p:pic>
      <p:pic>
        <p:nvPicPr>
          <p:cNvPr id="3" name="Picture 8" descr="Jalisco Tequila Reposado 100% Agave - 700 ml : Amazon.es: Alimentación y  bebidas">
            <a:extLst>
              <a:ext uri="{FF2B5EF4-FFF2-40B4-BE49-F238E27FC236}">
                <a16:creationId xmlns:a16="http://schemas.microsoft.com/office/drawing/2014/main" id="{7D31CAFA-FF34-FB72-48F1-05E9D64AD6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66" r="24114"/>
          <a:stretch/>
        </p:blipFill>
        <p:spPr bwMode="auto">
          <a:xfrm>
            <a:off x="11142727" y="6858000"/>
            <a:ext cx="4308758" cy="118591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756AB6-2D4C-EE61-5C9F-D3DC157B71B6}"/>
              </a:ext>
            </a:extLst>
          </p:cNvPr>
          <p:cNvSpPr txBox="1"/>
          <p:nvPr/>
        </p:nvSpPr>
        <p:spPr>
          <a:xfrm>
            <a:off x="5716933" y="9791700"/>
            <a:ext cx="4482817" cy="1323439"/>
          </a:xfrm>
          <a:prstGeom prst="rect">
            <a:avLst/>
          </a:prstGeom>
          <a:noFill/>
        </p:spPr>
        <p:txBody>
          <a:bodyPr wrap="square" rtlCol="0">
            <a:spAutoFit/>
          </a:bodyPr>
          <a:lstStyle/>
          <a:p>
            <a:r>
              <a:rPr lang="en-US" sz="8000" noProof="0">
                <a:latin typeface="Rockwell Light" panose="02040303020102020203" pitchFamily="18" charset="0"/>
              </a:rPr>
              <a:t>Tequila</a:t>
            </a:r>
          </a:p>
        </p:txBody>
      </p:sp>
      <p:cxnSp>
        <p:nvCxnSpPr>
          <p:cNvPr id="6" name="Straight Connector 5">
            <a:extLst>
              <a:ext uri="{FF2B5EF4-FFF2-40B4-BE49-F238E27FC236}">
                <a16:creationId xmlns:a16="http://schemas.microsoft.com/office/drawing/2014/main" id="{490E3A81-EB2A-8AAC-B9A9-A47AB645EB2E}"/>
              </a:ext>
            </a:extLst>
          </p:cNvPr>
          <p:cNvCxnSpPr/>
          <p:nvPr/>
        </p:nvCxnSpPr>
        <p:spPr>
          <a:xfrm>
            <a:off x="5716933" y="1122045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7" name="Picture 2">
            <a:extLst>
              <a:ext uri="{FF2B5EF4-FFF2-40B4-BE49-F238E27FC236}">
                <a16:creationId xmlns:a16="http://schemas.microsoft.com/office/drawing/2014/main" id="{211DDD55-7E44-0C15-4C4D-DADA4ED2D033}"/>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34EC300-0686-3280-3431-934382F60206}"/>
              </a:ext>
            </a:extLst>
          </p:cNvPr>
          <p:cNvSpPr txBox="1">
            <a:spLocks/>
          </p:cNvSpPr>
          <p:nvPr/>
        </p:nvSpPr>
        <p:spPr>
          <a:xfrm>
            <a:off x="10426474" y="56553"/>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Vodka Analysis</a:t>
            </a:r>
          </a:p>
        </p:txBody>
      </p:sp>
    </p:spTree>
    <p:extLst>
      <p:ext uri="{BB962C8B-B14F-4D97-AF65-F5344CB8AC3E}">
        <p14:creationId xmlns:p14="http://schemas.microsoft.com/office/powerpoint/2010/main" val="275608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Jalisco Tequila Reposado 100% Agave - 700 ml : Amazon.es: Alimentación y  bebidas">
            <a:extLst>
              <a:ext uri="{FF2B5EF4-FFF2-40B4-BE49-F238E27FC236}">
                <a16:creationId xmlns:a16="http://schemas.microsoft.com/office/drawing/2014/main" id="{4E5C0D65-20E4-C3E8-6E24-C22B909B00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66" r="24114"/>
          <a:stretch/>
        </p:blipFill>
        <p:spPr bwMode="auto">
          <a:xfrm>
            <a:off x="6534151" y="0"/>
            <a:ext cx="4308758" cy="118591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99BDB7-47F2-AA6B-CA2F-2BA9A77BBE29}"/>
              </a:ext>
            </a:extLst>
          </p:cNvPr>
          <p:cNvSpPr txBox="1"/>
          <p:nvPr/>
        </p:nvSpPr>
        <p:spPr>
          <a:xfrm>
            <a:off x="1108357" y="2933700"/>
            <a:ext cx="4482817" cy="1323439"/>
          </a:xfrm>
          <a:prstGeom prst="rect">
            <a:avLst/>
          </a:prstGeom>
          <a:noFill/>
        </p:spPr>
        <p:txBody>
          <a:bodyPr wrap="square" rtlCol="0">
            <a:spAutoFit/>
          </a:bodyPr>
          <a:lstStyle/>
          <a:p>
            <a:r>
              <a:rPr lang="en-US" sz="8000" noProof="0">
                <a:latin typeface="Rockwell Light" panose="02040303020102020203" pitchFamily="18" charset="0"/>
              </a:rPr>
              <a:t>Tequila</a:t>
            </a:r>
          </a:p>
        </p:txBody>
      </p:sp>
      <p:cxnSp>
        <p:nvCxnSpPr>
          <p:cNvPr id="5" name="Straight Connector 4">
            <a:extLst>
              <a:ext uri="{FF2B5EF4-FFF2-40B4-BE49-F238E27FC236}">
                <a16:creationId xmlns:a16="http://schemas.microsoft.com/office/drawing/2014/main" id="{0B69B158-C27D-9043-1749-D408DAE61F66}"/>
              </a:ext>
            </a:extLst>
          </p:cNvPr>
          <p:cNvCxnSpPr/>
          <p:nvPr/>
        </p:nvCxnSpPr>
        <p:spPr>
          <a:xfrm>
            <a:off x="1108357" y="436245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0AF770B-49BA-CF75-8C11-3F1DF26E8699}"/>
              </a:ext>
            </a:extLst>
          </p:cNvPr>
          <p:cNvSpPr txBox="1"/>
          <p:nvPr/>
        </p:nvSpPr>
        <p:spPr>
          <a:xfrm>
            <a:off x="1108357" y="4467762"/>
            <a:ext cx="4149443" cy="923330"/>
          </a:xfrm>
          <a:prstGeom prst="rect">
            <a:avLst/>
          </a:prstGeom>
          <a:noFill/>
        </p:spPr>
        <p:txBody>
          <a:bodyPr wrap="square" rtlCol="0">
            <a:spAutoFit/>
          </a:bodyPr>
          <a:lstStyle/>
          <a:p>
            <a:r>
              <a:rPr lang="en-US" noProof="0">
                <a:solidFill>
                  <a:srgbClr val="1F1F1F"/>
                </a:solidFill>
                <a:latin typeface="Rockwell Light" panose="02040303020102020203" pitchFamily="18" charset="0"/>
              </a:rPr>
              <a:t>D</a:t>
            </a:r>
            <a:r>
              <a:rPr lang="en-US" b="0" i="0" noProof="0">
                <a:solidFill>
                  <a:srgbClr val="1F1F1F"/>
                </a:solidFill>
                <a:effectLst/>
                <a:latin typeface="Rockwell Light" panose="02040303020102020203" pitchFamily="18" charset="0"/>
              </a:rPr>
              <a:t>istilled beverage made from the blue agave plant, primarily around Tequila, Jalisco. </a:t>
            </a:r>
            <a:r>
              <a:rPr lang="en-US" sz="1800" baseline="30000" noProof="0">
                <a:latin typeface="Rockwell Light"/>
              </a:rPr>
              <a:t>1</a:t>
            </a:r>
            <a:endParaRPr lang="en-US" b="0" i="0" noProof="0">
              <a:solidFill>
                <a:srgbClr val="1F1F1F"/>
              </a:solidFill>
              <a:effectLst/>
              <a:latin typeface="Rockwell Light" panose="02040303020102020203" pitchFamily="18" charset="0"/>
            </a:endParaRPr>
          </a:p>
        </p:txBody>
      </p:sp>
      <p:sp>
        <p:nvSpPr>
          <p:cNvPr id="7" name="TextBox 6">
            <a:extLst>
              <a:ext uri="{FF2B5EF4-FFF2-40B4-BE49-F238E27FC236}">
                <a16:creationId xmlns:a16="http://schemas.microsoft.com/office/drawing/2014/main" id="{47DA5827-2E43-1C1A-8AE8-9FBF207EAD99}"/>
              </a:ext>
            </a:extLst>
          </p:cNvPr>
          <p:cNvSpPr txBox="1"/>
          <p:nvPr/>
        </p:nvSpPr>
        <p:spPr>
          <a:xfrm>
            <a:off x="25446" y="6553200"/>
            <a:ext cx="6098058" cy="230832"/>
          </a:xfrm>
          <a:prstGeom prst="rect">
            <a:avLst/>
          </a:prstGeom>
          <a:noFill/>
        </p:spPr>
        <p:txBody>
          <a:bodyPr wrap="square">
            <a:spAutoFit/>
          </a:bodyPr>
          <a:lstStyle/>
          <a:p>
            <a:r>
              <a:rPr lang="en-US" sz="900" b="0" i="0" noProof="0">
                <a:effectLst/>
                <a:latin typeface="Rockwell Light" panose="02040303020102020203" pitchFamily="18" charset="0"/>
              </a:rPr>
              <a:t>1. Tequila has a protected designation of origin to be manufactured in Tequila, Jalisco, Mexico. </a:t>
            </a:r>
            <a:endParaRPr lang="en-US" sz="900" noProof="0">
              <a:latin typeface="Rockwell Light" panose="02040303020102020203" pitchFamily="18" charset="0"/>
            </a:endParaRPr>
          </a:p>
        </p:txBody>
      </p:sp>
      <p:pic>
        <p:nvPicPr>
          <p:cNvPr id="8" name="Picture 2">
            <a:extLst>
              <a:ext uri="{FF2B5EF4-FFF2-40B4-BE49-F238E27FC236}">
                <a16:creationId xmlns:a16="http://schemas.microsoft.com/office/drawing/2014/main" id="{1A008C45-492D-756F-5805-C65D7E9A09AA}"/>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36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18A2A15-BA1A-3C7C-8941-624171B1DED4}"/>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Total Sales</a:t>
            </a:r>
            <a:endParaRPr lang="en-US" sz="3500" noProof="0">
              <a:latin typeface="Rockwell Light" panose="020F0502020204030204" pitchFamily="18" charset="0"/>
            </a:endParaRPr>
          </a:p>
        </p:txBody>
      </p:sp>
      <p:pic>
        <p:nvPicPr>
          <p:cNvPr id="21" name="Picture 2">
            <a:extLst>
              <a:ext uri="{FF2B5EF4-FFF2-40B4-BE49-F238E27FC236}">
                <a16:creationId xmlns:a16="http://schemas.microsoft.com/office/drawing/2014/main" id="{67955226-717F-1C69-072C-F5BF5ACA4E7A}"/>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B5795BB-AAB3-E0C2-9BB4-70BF9B5D5192}"/>
              </a:ext>
            </a:extLst>
          </p:cNvPr>
          <p:cNvSpPr txBox="1"/>
          <p:nvPr/>
        </p:nvSpPr>
        <p:spPr>
          <a:xfrm>
            <a:off x="462982" y="1166477"/>
            <a:ext cx="8408302" cy="369332"/>
          </a:xfrm>
          <a:prstGeom prst="rect">
            <a:avLst/>
          </a:prstGeom>
          <a:noFill/>
        </p:spPr>
        <p:txBody>
          <a:bodyPr wrap="square" rtlCol="0">
            <a:spAutoFit/>
          </a:bodyPr>
          <a:lstStyle/>
          <a:p>
            <a:r>
              <a:rPr lang="en-US" sz="1800" noProof="0">
                <a:latin typeface="Rockwell Light" panose="02040303020102020203" pitchFamily="18" charset="0"/>
              </a:rPr>
              <a:t>Tequila is the </a:t>
            </a:r>
            <a:r>
              <a:rPr lang="en-US" sz="1800" b="1" noProof="0">
                <a:solidFill>
                  <a:srgbClr val="C58008"/>
                </a:solidFill>
                <a:latin typeface="Rockwell Light" panose="02040303020102020203" pitchFamily="18" charset="0"/>
              </a:rPr>
              <a:t>3</a:t>
            </a:r>
            <a:r>
              <a:rPr lang="en-US" sz="1800" b="1" baseline="30000" noProof="0">
                <a:solidFill>
                  <a:srgbClr val="C58008"/>
                </a:solidFill>
                <a:latin typeface="Rockwell Light" panose="02040303020102020203" pitchFamily="18" charset="0"/>
              </a:rPr>
              <a:t>rd</a:t>
            </a:r>
            <a:r>
              <a:rPr lang="en-US" sz="1800" b="1" noProof="0">
                <a:solidFill>
                  <a:srgbClr val="C58008"/>
                </a:solidFill>
                <a:latin typeface="Rockwell Light" panose="02040303020102020203" pitchFamily="18" charset="0"/>
              </a:rPr>
              <a:t> most sold alcohol </a:t>
            </a:r>
            <a:r>
              <a:rPr lang="en-US" sz="1800" noProof="0">
                <a:latin typeface="Rockwell Light" panose="02040303020102020203" pitchFamily="18" charset="0"/>
              </a:rPr>
              <a:t>type overall </a:t>
            </a:r>
            <a:r>
              <a:rPr lang="en-US" noProof="0">
                <a:latin typeface="Rockwell Light" panose="02040303020102020203" pitchFamily="18" charset="0"/>
              </a:rPr>
              <a:t>with an optimistic </a:t>
            </a:r>
            <a:r>
              <a:rPr lang="en-US" b="1" noProof="0">
                <a:latin typeface="Rockwell Light" panose="02040303020102020203" pitchFamily="18" charset="0"/>
              </a:rPr>
              <a:t>upward trend. </a:t>
            </a:r>
            <a:r>
              <a:rPr lang="en-US" sz="1800" b="1" noProof="0">
                <a:latin typeface="Rockwell Light" panose="02040303020102020203" pitchFamily="18" charset="0"/>
              </a:rPr>
              <a:t>.</a:t>
            </a:r>
          </a:p>
        </p:txBody>
      </p:sp>
      <p:cxnSp>
        <p:nvCxnSpPr>
          <p:cNvPr id="24" name="Straight Connector 23">
            <a:extLst>
              <a:ext uri="{FF2B5EF4-FFF2-40B4-BE49-F238E27FC236}">
                <a16:creationId xmlns:a16="http://schemas.microsoft.com/office/drawing/2014/main" id="{4B7AB828-A0B8-3A53-CD38-9A596D95B0FF}"/>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112980CB-44ED-93DF-BBCF-144FF737A639}"/>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pic>
        <p:nvPicPr>
          <p:cNvPr id="4" name="Picture 3">
            <a:extLst>
              <a:ext uri="{FF2B5EF4-FFF2-40B4-BE49-F238E27FC236}">
                <a16:creationId xmlns:a16="http://schemas.microsoft.com/office/drawing/2014/main" id="{2A6759E1-DBF3-3C7E-B374-91C59B1401C9}"/>
              </a:ext>
            </a:extLst>
          </p:cNvPr>
          <p:cNvPicPr>
            <a:picLocks noChangeAspect="1"/>
          </p:cNvPicPr>
          <p:nvPr/>
        </p:nvPicPr>
        <p:blipFill>
          <a:blip r:embed="rId4"/>
          <a:srcRect t="4800"/>
          <a:stretch/>
        </p:blipFill>
        <p:spPr>
          <a:xfrm>
            <a:off x="2081048" y="2376345"/>
            <a:ext cx="8257846" cy="4214035"/>
          </a:xfrm>
          <a:prstGeom prst="rect">
            <a:avLst/>
          </a:prstGeom>
        </p:spPr>
      </p:pic>
      <p:sp>
        <p:nvSpPr>
          <p:cNvPr id="5" name="TextBox 4">
            <a:extLst>
              <a:ext uri="{FF2B5EF4-FFF2-40B4-BE49-F238E27FC236}">
                <a16:creationId xmlns:a16="http://schemas.microsoft.com/office/drawing/2014/main" id="{BB1B3339-6FC6-9647-9E47-AEB001410D16}"/>
              </a:ext>
            </a:extLst>
          </p:cNvPr>
          <p:cNvSpPr txBox="1"/>
          <p:nvPr/>
        </p:nvSpPr>
        <p:spPr>
          <a:xfrm>
            <a:off x="5163920" y="173370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USD</a:t>
            </a:r>
            <a:endParaRPr lang="en-US" noProof="0">
              <a:solidFill>
                <a:srgbClr val="C58008"/>
              </a:solidFill>
              <a:latin typeface="Rockwell Light" panose="02040303020102020203" pitchFamily="18" charset="0"/>
            </a:endParaRPr>
          </a:p>
        </p:txBody>
      </p:sp>
    </p:spTree>
    <p:extLst>
      <p:ext uri="{BB962C8B-B14F-4D97-AF65-F5344CB8AC3E}">
        <p14:creationId xmlns:p14="http://schemas.microsoft.com/office/powerpoint/2010/main" val="280921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50B08-206C-B443-0ECE-D4395BC66D28}"/>
            </a:ext>
          </a:extLst>
        </p:cNvPr>
        <p:cNvGrpSpPr/>
        <p:nvPr/>
      </p:nvGrpSpPr>
      <p:grpSpPr>
        <a:xfrm>
          <a:off x="0" y="0"/>
          <a:ext cx="0" cy="0"/>
          <a:chOff x="0" y="0"/>
          <a:chExt cx="0" cy="0"/>
        </a:xfrm>
      </p:grpSpPr>
      <p:sp>
        <p:nvSpPr>
          <p:cNvPr id="22" name="Title 1">
            <a:extLst>
              <a:ext uri="{FF2B5EF4-FFF2-40B4-BE49-F238E27FC236}">
                <a16:creationId xmlns:a16="http://schemas.microsoft.com/office/drawing/2014/main" id="{C56CB245-61FB-C782-A8A0-89F756F549D1}"/>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Total Sales by Month</a:t>
            </a:r>
            <a:endParaRPr lang="en-US" sz="3500" noProof="0">
              <a:latin typeface="Rockwell Light" panose="020F0502020204030204" pitchFamily="18" charset="0"/>
            </a:endParaRPr>
          </a:p>
        </p:txBody>
      </p:sp>
      <p:pic>
        <p:nvPicPr>
          <p:cNvPr id="21" name="Picture 2">
            <a:extLst>
              <a:ext uri="{FF2B5EF4-FFF2-40B4-BE49-F238E27FC236}">
                <a16:creationId xmlns:a16="http://schemas.microsoft.com/office/drawing/2014/main" id="{36DF95F1-1376-D9F6-478A-3635FE54531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CE7E55CC-A664-CBA6-3EA4-6DD3C18D9068}"/>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CF2D521-1073-611D-E043-D40EBFBC2F1A}"/>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
        <p:nvSpPr>
          <p:cNvPr id="6" name="TextBox 5">
            <a:extLst>
              <a:ext uri="{FF2B5EF4-FFF2-40B4-BE49-F238E27FC236}">
                <a16:creationId xmlns:a16="http://schemas.microsoft.com/office/drawing/2014/main" id="{11DF29AA-98F8-96FE-0C28-1291F86AF9F8}"/>
              </a:ext>
            </a:extLst>
          </p:cNvPr>
          <p:cNvSpPr txBox="1"/>
          <p:nvPr/>
        </p:nvSpPr>
        <p:spPr>
          <a:xfrm>
            <a:off x="462982" y="1166477"/>
            <a:ext cx="6880793" cy="369332"/>
          </a:xfrm>
          <a:prstGeom prst="rect">
            <a:avLst/>
          </a:prstGeom>
          <a:noFill/>
        </p:spPr>
        <p:txBody>
          <a:bodyPr wrap="square" rtlCol="0">
            <a:spAutoFit/>
          </a:bodyPr>
          <a:lstStyle/>
          <a:p>
            <a:r>
              <a:rPr lang="en-US" sz="1800" noProof="0">
                <a:latin typeface="Rockwell Light" panose="02040303020102020203" pitchFamily="18" charset="0"/>
              </a:rPr>
              <a:t>Highest sales on </a:t>
            </a:r>
            <a:r>
              <a:rPr lang="en-US" sz="1800" b="1" noProof="0">
                <a:solidFill>
                  <a:srgbClr val="C58008"/>
                </a:solidFill>
                <a:latin typeface="Rockwell Light" panose="02040303020102020203" pitchFamily="18" charset="0"/>
              </a:rPr>
              <a:t>June, August </a:t>
            </a:r>
            <a:r>
              <a:rPr lang="en-US" sz="1800" noProof="0">
                <a:latin typeface="Rockwell Light" panose="02040303020102020203" pitchFamily="18" charset="0"/>
              </a:rPr>
              <a:t>&amp; </a:t>
            </a:r>
            <a:r>
              <a:rPr lang="en-US" sz="1800" b="1" noProof="0">
                <a:solidFill>
                  <a:srgbClr val="C58008"/>
                </a:solidFill>
                <a:latin typeface="Rockwell Light" panose="02040303020102020203" pitchFamily="18" charset="0"/>
              </a:rPr>
              <a:t>December</a:t>
            </a:r>
            <a:r>
              <a:rPr lang="en-US" sz="1800" noProof="0">
                <a:latin typeface="Rockwell Light" panose="02040303020102020203" pitchFamily="18" charset="0"/>
              </a:rPr>
              <a:t>. </a:t>
            </a:r>
          </a:p>
        </p:txBody>
      </p:sp>
      <p:pic>
        <p:nvPicPr>
          <p:cNvPr id="8" name="Picture 7">
            <a:extLst>
              <a:ext uri="{FF2B5EF4-FFF2-40B4-BE49-F238E27FC236}">
                <a16:creationId xmlns:a16="http://schemas.microsoft.com/office/drawing/2014/main" id="{FF5DAF87-CDFE-EEB8-E2A1-6ECC020D272E}"/>
              </a:ext>
            </a:extLst>
          </p:cNvPr>
          <p:cNvPicPr>
            <a:picLocks noChangeAspect="1"/>
          </p:cNvPicPr>
          <p:nvPr/>
        </p:nvPicPr>
        <p:blipFill>
          <a:blip r:embed="rId4"/>
          <a:stretch>
            <a:fillRect/>
          </a:stretch>
        </p:blipFill>
        <p:spPr>
          <a:xfrm>
            <a:off x="2316645" y="1682017"/>
            <a:ext cx="7038558" cy="4795910"/>
          </a:xfrm>
          <a:prstGeom prst="rect">
            <a:avLst/>
          </a:prstGeom>
        </p:spPr>
      </p:pic>
    </p:spTree>
    <p:extLst>
      <p:ext uri="{BB962C8B-B14F-4D97-AF65-F5344CB8AC3E}">
        <p14:creationId xmlns:p14="http://schemas.microsoft.com/office/powerpoint/2010/main" val="1691517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A6CB3F-BE63-A752-DF57-82625F246FD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514" r="48082" b="34414"/>
          <a:stretch/>
        </p:blipFill>
        <p:spPr bwMode="auto">
          <a:xfrm>
            <a:off x="9633871" y="5346732"/>
            <a:ext cx="2558129" cy="1580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A359FB4-06D7-FA84-7894-CC6903222A8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514" b="34414"/>
          <a:stretch/>
        </p:blipFill>
        <p:spPr bwMode="auto">
          <a:xfrm>
            <a:off x="4801082" y="5346732"/>
            <a:ext cx="4927280" cy="1580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53C23B-0615-D614-5140-7FA9B5EDD03E}"/>
              </a:ext>
            </a:extLst>
          </p:cNvPr>
          <p:cNvSpPr txBox="1"/>
          <p:nvPr/>
        </p:nvSpPr>
        <p:spPr>
          <a:xfrm>
            <a:off x="4282705" y="1616091"/>
            <a:ext cx="3626587" cy="769441"/>
          </a:xfrm>
          <a:prstGeom prst="rect">
            <a:avLst/>
          </a:prstGeom>
          <a:noFill/>
        </p:spPr>
        <p:txBody>
          <a:bodyPr wrap="square" anchor="ctr">
            <a:spAutoFit/>
          </a:bodyPr>
          <a:lstStyle/>
          <a:p>
            <a:pPr algn="ctr"/>
            <a:r>
              <a:rPr lang="en-US" sz="4400" b="0" i="0" noProof="0">
                <a:solidFill>
                  <a:srgbClr val="000000"/>
                </a:solidFill>
                <a:effectLst/>
                <a:latin typeface="Rockwell Light" panose="02040303020102020203" pitchFamily="18" charset="0"/>
              </a:rPr>
              <a:t>Iowans spent</a:t>
            </a:r>
            <a:endParaRPr lang="en-US" sz="4400" noProof="0">
              <a:latin typeface="Rockwell Light" panose="02040303020102020203" pitchFamily="18" charset="0"/>
            </a:endParaRPr>
          </a:p>
        </p:txBody>
      </p:sp>
      <p:sp>
        <p:nvSpPr>
          <p:cNvPr id="5" name="TextBox 4">
            <a:extLst>
              <a:ext uri="{FF2B5EF4-FFF2-40B4-BE49-F238E27FC236}">
                <a16:creationId xmlns:a16="http://schemas.microsoft.com/office/drawing/2014/main" id="{1B7ADE22-3D73-666C-AE75-DC7E104C5FF3}"/>
              </a:ext>
            </a:extLst>
          </p:cNvPr>
          <p:cNvSpPr txBox="1"/>
          <p:nvPr/>
        </p:nvSpPr>
        <p:spPr>
          <a:xfrm>
            <a:off x="3811290" y="2537036"/>
            <a:ext cx="4569418" cy="1015663"/>
          </a:xfrm>
          <a:prstGeom prst="rect">
            <a:avLst/>
          </a:prstGeom>
          <a:noFill/>
        </p:spPr>
        <p:txBody>
          <a:bodyPr wrap="square" anchor="ctr">
            <a:spAutoFit/>
          </a:bodyPr>
          <a:lstStyle/>
          <a:p>
            <a:pPr algn="ctr"/>
            <a:r>
              <a:rPr lang="en-US" sz="6000" b="1" i="0" noProof="0">
                <a:solidFill>
                  <a:srgbClr val="C58008"/>
                </a:solidFill>
                <a:effectLst/>
                <a:latin typeface="Rockwell Light" panose="02040303020102020203" pitchFamily="18" charset="0"/>
              </a:rPr>
              <a:t>$447 million</a:t>
            </a:r>
            <a:endParaRPr lang="en-US" sz="6000" b="1" noProof="0">
              <a:solidFill>
                <a:srgbClr val="C58008"/>
              </a:solidFill>
              <a:latin typeface="Rockwell Light" panose="02040303020102020203" pitchFamily="18" charset="0"/>
            </a:endParaRPr>
          </a:p>
        </p:txBody>
      </p:sp>
      <p:sp>
        <p:nvSpPr>
          <p:cNvPr id="7" name="TextBox 6">
            <a:extLst>
              <a:ext uri="{FF2B5EF4-FFF2-40B4-BE49-F238E27FC236}">
                <a16:creationId xmlns:a16="http://schemas.microsoft.com/office/drawing/2014/main" id="{7B08B218-B13A-C254-F8A8-5EFA317E864A}"/>
              </a:ext>
            </a:extLst>
          </p:cNvPr>
          <p:cNvSpPr txBox="1"/>
          <p:nvPr/>
        </p:nvSpPr>
        <p:spPr>
          <a:xfrm>
            <a:off x="3091763" y="3656346"/>
            <a:ext cx="6008473" cy="769441"/>
          </a:xfrm>
          <a:prstGeom prst="rect">
            <a:avLst/>
          </a:prstGeom>
          <a:noFill/>
        </p:spPr>
        <p:txBody>
          <a:bodyPr wrap="square" anchor="ctr">
            <a:spAutoFit/>
          </a:bodyPr>
          <a:lstStyle/>
          <a:p>
            <a:pPr algn="ctr"/>
            <a:r>
              <a:rPr lang="en-US" sz="4400" b="0" i="0" noProof="0">
                <a:solidFill>
                  <a:srgbClr val="000000"/>
                </a:solidFill>
                <a:effectLst/>
                <a:latin typeface="Rockwell Light" panose="02040303020102020203" pitchFamily="18" charset="0"/>
              </a:rPr>
              <a:t>last year on liquor  </a:t>
            </a:r>
            <a:endParaRPr lang="en-US" sz="4400" noProof="0">
              <a:latin typeface="Rockwell Light" panose="02040303020102020203" pitchFamily="18" charset="0"/>
            </a:endParaRPr>
          </a:p>
        </p:txBody>
      </p:sp>
      <p:pic>
        <p:nvPicPr>
          <p:cNvPr id="8" name="Picture 2">
            <a:extLst>
              <a:ext uri="{FF2B5EF4-FFF2-40B4-BE49-F238E27FC236}">
                <a16:creationId xmlns:a16="http://schemas.microsoft.com/office/drawing/2014/main" id="{1611D044-2CB3-6380-1FCF-400FE04C69F7}"/>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335820D-0605-D202-6314-40671713402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514" b="34414"/>
          <a:stretch/>
        </p:blipFill>
        <p:spPr bwMode="auto">
          <a:xfrm>
            <a:off x="0" y="5346732"/>
            <a:ext cx="4927280" cy="158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742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8FE20-7A31-79C0-808E-55DCC97D6DED}"/>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Tequila categories</a:t>
            </a:r>
            <a:endParaRPr lang="en-US" sz="3500" noProof="0">
              <a:latin typeface="Rockwell Light" panose="020F0502020204030204" pitchFamily="18" charset="0"/>
            </a:endParaRPr>
          </a:p>
        </p:txBody>
      </p:sp>
      <p:sp>
        <p:nvSpPr>
          <p:cNvPr id="3" name="TextBox 2">
            <a:extLst>
              <a:ext uri="{FF2B5EF4-FFF2-40B4-BE49-F238E27FC236}">
                <a16:creationId xmlns:a16="http://schemas.microsoft.com/office/drawing/2014/main" id="{FD66D0B1-43C7-4D1E-A6CA-8A4CE1A99291}"/>
              </a:ext>
            </a:extLst>
          </p:cNvPr>
          <p:cNvSpPr txBox="1"/>
          <p:nvPr/>
        </p:nvSpPr>
        <p:spPr>
          <a:xfrm>
            <a:off x="3952790" y="5229944"/>
            <a:ext cx="3245418" cy="646331"/>
          </a:xfrm>
          <a:prstGeom prst="rect">
            <a:avLst/>
          </a:prstGeom>
          <a:noFill/>
        </p:spPr>
        <p:txBody>
          <a:bodyPr wrap="square" rtlCol="0">
            <a:spAutoFit/>
          </a:bodyPr>
          <a:lstStyle/>
          <a:p>
            <a:pPr algn="ctr"/>
            <a:r>
              <a:rPr lang="en-US" sz="1800" noProof="0">
                <a:latin typeface="Rockwell Light" panose="02040303020102020203" pitchFamily="18" charset="0"/>
              </a:rPr>
              <a:t>Imported from </a:t>
            </a:r>
          </a:p>
          <a:p>
            <a:pPr algn="ctr"/>
            <a:r>
              <a:rPr lang="en-US" sz="1800" noProof="0">
                <a:latin typeface="Rockwell Light" panose="02040303020102020203" pitchFamily="18" charset="0"/>
              </a:rPr>
              <a:t>Mexico </a:t>
            </a:r>
          </a:p>
        </p:txBody>
      </p:sp>
      <p:cxnSp>
        <p:nvCxnSpPr>
          <p:cNvPr id="4" name="Straight Connector 3">
            <a:extLst>
              <a:ext uri="{FF2B5EF4-FFF2-40B4-BE49-F238E27FC236}">
                <a16:creationId xmlns:a16="http://schemas.microsoft.com/office/drawing/2014/main" id="{99D3EC6F-BF99-F892-3412-6E55FB8FBF4E}"/>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43A0739-F95D-DA8F-80CA-4F6F3F1C7BC4}"/>
              </a:ext>
            </a:extLst>
          </p:cNvPr>
          <p:cNvSpPr txBox="1"/>
          <p:nvPr/>
        </p:nvSpPr>
        <p:spPr>
          <a:xfrm>
            <a:off x="1269094" y="5229944"/>
            <a:ext cx="3245418" cy="646331"/>
          </a:xfrm>
          <a:prstGeom prst="rect">
            <a:avLst/>
          </a:prstGeom>
          <a:noFill/>
        </p:spPr>
        <p:txBody>
          <a:bodyPr wrap="square" rtlCol="0">
            <a:spAutoFit/>
          </a:bodyPr>
          <a:lstStyle/>
          <a:p>
            <a:pPr algn="ctr"/>
            <a:r>
              <a:rPr lang="en-US" b="0" i="0" noProof="0">
                <a:solidFill>
                  <a:srgbClr val="444444"/>
                </a:solidFill>
                <a:effectLst/>
                <a:latin typeface="Rockwell Light" panose="02040303020102020203" pitchFamily="18" charset="0"/>
              </a:rPr>
              <a:t>Between 51% </a:t>
            </a:r>
          </a:p>
          <a:p>
            <a:pPr algn="ctr"/>
            <a:r>
              <a:rPr lang="en-US" b="0" i="0" noProof="0">
                <a:solidFill>
                  <a:srgbClr val="444444"/>
                </a:solidFill>
                <a:effectLst/>
                <a:latin typeface="Rockwell Light" panose="02040303020102020203" pitchFamily="18" charset="0"/>
              </a:rPr>
              <a:t>and 100% agave</a:t>
            </a:r>
            <a:r>
              <a:rPr lang="en-US" sz="1800" noProof="0">
                <a:latin typeface="Rockwell Light" panose="02040303020102020203" pitchFamily="18" charset="0"/>
              </a:rPr>
              <a:t> </a:t>
            </a:r>
          </a:p>
        </p:txBody>
      </p:sp>
      <p:graphicFrame>
        <p:nvGraphicFramePr>
          <p:cNvPr id="11" name="Diagram 10">
            <a:extLst>
              <a:ext uri="{FF2B5EF4-FFF2-40B4-BE49-F238E27FC236}">
                <a16:creationId xmlns:a16="http://schemas.microsoft.com/office/drawing/2014/main" id="{C0452F40-EE3C-7F57-4EE6-D012A02F5F81}"/>
              </a:ext>
            </a:extLst>
          </p:cNvPr>
          <p:cNvGraphicFramePr/>
          <p:nvPr>
            <p:extLst>
              <p:ext uri="{D42A27DB-BD31-4B8C-83A1-F6EECF244321}">
                <p14:modId xmlns:p14="http://schemas.microsoft.com/office/powerpoint/2010/main" val="1754618913"/>
              </p:ext>
            </p:extLst>
          </p:nvPr>
        </p:nvGraphicFramePr>
        <p:xfrm>
          <a:off x="1083076" y="1628056"/>
          <a:ext cx="5739429" cy="3311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2" descr="Arraigo Tequila Blanco - Botella de Tequila Mexicano - Elaborado 100% Agave  Azul - 70 cl - 35% de Alcohol - Destilado Tres Veces hasta Obtener su Sabor  y Aroma : Amazon.es: Alimentación y bebidas">
            <a:extLst>
              <a:ext uri="{FF2B5EF4-FFF2-40B4-BE49-F238E27FC236}">
                <a16:creationId xmlns:a16="http://schemas.microsoft.com/office/drawing/2014/main" id="{8D4B729C-BC8B-ED45-CE0F-EC4F10529D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0616" y="582962"/>
            <a:ext cx="4562475" cy="627503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419910FB-9F18-1BCC-396B-D73D55263808}"/>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pic>
        <p:nvPicPr>
          <p:cNvPr id="6" name="Picture 2">
            <a:extLst>
              <a:ext uri="{FF2B5EF4-FFF2-40B4-BE49-F238E27FC236}">
                <a16:creationId xmlns:a16="http://schemas.microsoft.com/office/drawing/2014/main" id="{7C69D633-A39C-7EDC-41B1-8D7598B8A85D}"/>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753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C8B67D4-5297-D1D9-3000-8CA5B289F41D}"/>
              </a:ext>
            </a:extLst>
          </p:cNvPr>
          <p:cNvSpPr txBox="1"/>
          <p:nvPr/>
        </p:nvSpPr>
        <p:spPr>
          <a:xfrm>
            <a:off x="4637605" y="4555678"/>
            <a:ext cx="3320320" cy="646331"/>
          </a:xfrm>
          <a:prstGeom prst="rect">
            <a:avLst/>
          </a:prstGeom>
          <a:noFill/>
        </p:spPr>
        <p:txBody>
          <a:bodyPr wrap="square">
            <a:spAutoFit/>
          </a:bodyPr>
          <a:lstStyle/>
          <a:p>
            <a:r>
              <a:rPr lang="en-US" noProof="0">
                <a:latin typeface="Rockwell Light" panose="02040303020102020203" pitchFamily="18" charset="0"/>
              </a:rPr>
              <a:t>Steady sales = </a:t>
            </a:r>
          </a:p>
          <a:p>
            <a:r>
              <a:rPr lang="en-US" b="1" noProof="0">
                <a:solidFill>
                  <a:srgbClr val="C58008"/>
                </a:solidFill>
                <a:latin typeface="Rockwell Light" panose="02040303020102020203" pitchFamily="18" charset="0"/>
              </a:rPr>
              <a:t>safeness</a:t>
            </a:r>
            <a:r>
              <a:rPr lang="en-US" noProof="0">
                <a:latin typeface="Rockwell Light" panose="02040303020102020203" pitchFamily="18" charset="0"/>
              </a:rPr>
              <a:t> of investment</a:t>
            </a:r>
          </a:p>
        </p:txBody>
      </p:sp>
      <p:sp>
        <p:nvSpPr>
          <p:cNvPr id="4" name="Title 1">
            <a:extLst>
              <a:ext uri="{FF2B5EF4-FFF2-40B4-BE49-F238E27FC236}">
                <a16:creationId xmlns:a16="http://schemas.microsoft.com/office/drawing/2014/main" id="{48518A3A-18C5-BD7E-07BE-C9C8DF5B0C15}"/>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noProof="0">
                <a:latin typeface="Rockwell Light" panose="020F0502020204030204" pitchFamily="18" charset="0"/>
              </a:rPr>
              <a:t>Tequila 100% Agave is a </a:t>
            </a:r>
            <a:r>
              <a:rPr lang="en-US" sz="3400" b="1" noProof="0">
                <a:solidFill>
                  <a:srgbClr val="C58008"/>
                </a:solidFill>
                <a:latin typeface="Rockwell Light" panose="020F0502020204030204" pitchFamily="18" charset="0"/>
              </a:rPr>
              <a:t>rising star</a:t>
            </a:r>
          </a:p>
        </p:txBody>
      </p:sp>
      <p:cxnSp>
        <p:nvCxnSpPr>
          <p:cNvPr id="6" name="Straight Connector 5">
            <a:extLst>
              <a:ext uri="{FF2B5EF4-FFF2-40B4-BE49-F238E27FC236}">
                <a16:creationId xmlns:a16="http://schemas.microsoft.com/office/drawing/2014/main" id="{4C3D936D-D2AC-8407-21D4-5F39B3C82E92}"/>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7" name="Picture 2">
            <a:extLst>
              <a:ext uri="{FF2B5EF4-FFF2-40B4-BE49-F238E27FC236}">
                <a16:creationId xmlns:a16="http://schemas.microsoft.com/office/drawing/2014/main" id="{B73ADA60-1280-A569-D5BF-1995D0C2C95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6C64D01-FCF4-42F2-21B2-6D4033A762FB}"/>
              </a:ext>
            </a:extLst>
          </p:cNvPr>
          <p:cNvGrpSpPr/>
          <p:nvPr/>
        </p:nvGrpSpPr>
        <p:grpSpPr>
          <a:xfrm>
            <a:off x="3985773" y="2699650"/>
            <a:ext cx="4126120" cy="1015663"/>
            <a:chOff x="7483267" y="2128152"/>
            <a:chExt cx="4126120" cy="1015663"/>
          </a:xfrm>
        </p:grpSpPr>
        <p:sp>
          <p:nvSpPr>
            <p:cNvPr id="10" name="TextBox 9">
              <a:extLst>
                <a:ext uri="{FF2B5EF4-FFF2-40B4-BE49-F238E27FC236}">
                  <a16:creationId xmlns:a16="http://schemas.microsoft.com/office/drawing/2014/main" id="{6F27CC0B-1934-39AE-BBB7-B545D1657D37}"/>
                </a:ext>
              </a:extLst>
            </p:cNvPr>
            <p:cNvSpPr txBox="1"/>
            <p:nvPr/>
          </p:nvSpPr>
          <p:spPr>
            <a:xfrm>
              <a:off x="9212326" y="2312817"/>
              <a:ext cx="2397061" cy="646331"/>
            </a:xfrm>
            <a:prstGeom prst="rect">
              <a:avLst/>
            </a:prstGeom>
            <a:noFill/>
          </p:spPr>
          <p:txBody>
            <a:bodyPr wrap="square">
              <a:spAutoFit/>
            </a:bodyPr>
            <a:lstStyle/>
            <a:p>
              <a:r>
                <a:rPr lang="en-US" noProof="0">
                  <a:latin typeface="Rockwell Light" panose="02040303020102020203" pitchFamily="18" charset="0"/>
                </a:rPr>
                <a:t>Most sold category </a:t>
              </a:r>
            </a:p>
            <a:p>
              <a:r>
                <a:rPr lang="en-US" noProof="0">
                  <a:latin typeface="Rockwell Light" panose="02040303020102020203" pitchFamily="18" charset="0"/>
                </a:rPr>
                <a:t>by USD. </a:t>
              </a:r>
            </a:p>
          </p:txBody>
        </p:sp>
        <p:sp>
          <p:nvSpPr>
            <p:cNvPr id="11" name="TextBox 10">
              <a:extLst>
                <a:ext uri="{FF2B5EF4-FFF2-40B4-BE49-F238E27FC236}">
                  <a16:creationId xmlns:a16="http://schemas.microsoft.com/office/drawing/2014/main" id="{C4FA2134-78CD-3A82-D9E8-224349E10CB6}"/>
                </a:ext>
              </a:extLst>
            </p:cNvPr>
            <p:cNvSpPr txBox="1"/>
            <p:nvPr/>
          </p:nvSpPr>
          <p:spPr>
            <a:xfrm>
              <a:off x="7483267" y="2128152"/>
              <a:ext cx="2318873" cy="1015663"/>
            </a:xfrm>
            <a:prstGeom prst="rect">
              <a:avLst/>
            </a:prstGeom>
            <a:noFill/>
          </p:spPr>
          <p:txBody>
            <a:bodyPr wrap="square">
              <a:spAutoFit/>
            </a:bodyPr>
            <a:lstStyle/>
            <a:p>
              <a:pPr algn="ctr"/>
              <a:r>
                <a:rPr lang="en-US" sz="6000" b="1" noProof="0">
                  <a:solidFill>
                    <a:srgbClr val="C58008"/>
                  </a:solidFill>
                  <a:latin typeface="Rockwell Light" panose="02040303020102020203" pitchFamily="18" charset="0"/>
                </a:rPr>
                <a:t>4th</a:t>
              </a:r>
            </a:p>
          </p:txBody>
        </p:sp>
      </p:grpSp>
      <p:pic>
        <p:nvPicPr>
          <p:cNvPr id="18" name="Picture 4" descr="What Are the Different Types of Tequila? | The Tequila Shop">
            <a:extLst>
              <a:ext uri="{FF2B5EF4-FFF2-40B4-BE49-F238E27FC236}">
                <a16:creationId xmlns:a16="http://schemas.microsoft.com/office/drawing/2014/main" id="{8786B79D-7A18-781B-9A69-FD52FE0546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636" y="6845961"/>
            <a:ext cx="7609268" cy="428300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5EF261-CF2F-7A96-A5CA-A64E5D5AA9E3}"/>
              </a:ext>
            </a:extLst>
          </p:cNvPr>
          <p:cNvSpPr txBox="1"/>
          <p:nvPr/>
        </p:nvSpPr>
        <p:spPr>
          <a:xfrm>
            <a:off x="466925" y="1204297"/>
            <a:ext cx="10295204" cy="369332"/>
          </a:xfrm>
          <a:prstGeom prst="rect">
            <a:avLst/>
          </a:prstGeom>
          <a:noFill/>
        </p:spPr>
        <p:txBody>
          <a:bodyPr wrap="square">
            <a:spAutoFit/>
          </a:bodyPr>
          <a:lstStyle/>
          <a:p>
            <a:r>
              <a:rPr lang="en-US" b="1" noProof="0">
                <a:latin typeface="Rockwell Light" panose="02040303020102020203" pitchFamily="18" charset="0"/>
              </a:rPr>
              <a:t>Rising stars</a:t>
            </a:r>
            <a:r>
              <a:rPr lang="en-US" noProof="0">
                <a:latin typeface="Rockwell Light" panose="02040303020102020203" pitchFamily="18" charset="0"/>
              </a:rPr>
              <a:t>—alcohol types with the </a:t>
            </a:r>
            <a:r>
              <a:rPr lang="en-US" b="1" noProof="0">
                <a:solidFill>
                  <a:srgbClr val="C58008"/>
                </a:solidFill>
                <a:latin typeface="Rockwell Light" panose="02040303020102020203" pitchFamily="18" charset="0"/>
              </a:rPr>
              <a:t>largest sales growth</a:t>
            </a:r>
            <a:r>
              <a:rPr lang="en-US" noProof="0">
                <a:solidFill>
                  <a:srgbClr val="C58008"/>
                </a:solidFill>
                <a:latin typeface="Rockwell Light" panose="02040303020102020203" pitchFamily="18" charset="0"/>
              </a:rPr>
              <a:t> </a:t>
            </a:r>
            <a:r>
              <a:rPr lang="en-US" noProof="0">
                <a:latin typeface="Rockwell Light" panose="02040303020102020203" pitchFamily="18" charset="0"/>
              </a:rPr>
              <a:t>from the first to the last year in the dataset. </a:t>
            </a:r>
          </a:p>
        </p:txBody>
      </p:sp>
      <p:sp>
        <p:nvSpPr>
          <p:cNvPr id="2" name="Title 1">
            <a:extLst>
              <a:ext uri="{FF2B5EF4-FFF2-40B4-BE49-F238E27FC236}">
                <a16:creationId xmlns:a16="http://schemas.microsoft.com/office/drawing/2014/main" id="{A3166DE3-8015-A41C-0176-343E6DA493E9}"/>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pic>
        <p:nvPicPr>
          <p:cNvPr id="8" name="Picture 7">
            <a:extLst>
              <a:ext uri="{FF2B5EF4-FFF2-40B4-BE49-F238E27FC236}">
                <a16:creationId xmlns:a16="http://schemas.microsoft.com/office/drawing/2014/main" id="{1082E518-53B8-A811-4287-352400DB8EC8}"/>
              </a:ext>
            </a:extLst>
          </p:cNvPr>
          <p:cNvPicPr>
            <a:picLocks noChangeAspect="1"/>
          </p:cNvPicPr>
          <p:nvPr/>
        </p:nvPicPr>
        <p:blipFill>
          <a:blip r:embed="rId6"/>
          <a:srcRect l="6909" t="6682" r="558" b="12068"/>
          <a:stretch/>
        </p:blipFill>
        <p:spPr>
          <a:xfrm>
            <a:off x="914581" y="2283462"/>
            <a:ext cx="6831056" cy="3370241"/>
          </a:xfrm>
          <a:prstGeom prst="rect">
            <a:avLst/>
          </a:prstGeom>
        </p:spPr>
      </p:pic>
      <p:cxnSp>
        <p:nvCxnSpPr>
          <p:cNvPr id="5" name="Straight Arrow Connector 4">
            <a:extLst>
              <a:ext uri="{FF2B5EF4-FFF2-40B4-BE49-F238E27FC236}">
                <a16:creationId xmlns:a16="http://schemas.microsoft.com/office/drawing/2014/main" id="{A1CD84DE-46A9-FA72-2168-2AB37D2C7380}"/>
              </a:ext>
            </a:extLst>
          </p:cNvPr>
          <p:cNvCxnSpPr/>
          <p:nvPr/>
        </p:nvCxnSpPr>
        <p:spPr>
          <a:xfrm flipV="1">
            <a:off x="914579" y="2763785"/>
            <a:ext cx="6739467" cy="1856028"/>
          </a:xfrm>
          <a:prstGeom prst="straightConnector1">
            <a:avLst/>
          </a:prstGeom>
          <a:ln w="6350">
            <a:solidFill>
              <a:srgbClr val="362B2B"/>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9A65BBBB-BE37-B41B-3F52-7B6E012A6E57}"/>
              </a:ext>
            </a:extLst>
          </p:cNvPr>
          <p:cNvPicPr>
            <a:picLocks noChangeAspect="1"/>
          </p:cNvPicPr>
          <p:nvPr/>
        </p:nvPicPr>
        <p:blipFill>
          <a:blip r:embed="rId6"/>
          <a:srcRect l="1791" t="89510" r="-1423" b="5108"/>
          <a:stretch/>
        </p:blipFill>
        <p:spPr>
          <a:xfrm>
            <a:off x="536734" y="5588813"/>
            <a:ext cx="7355148" cy="223258"/>
          </a:xfrm>
          <a:prstGeom prst="rect">
            <a:avLst/>
          </a:prstGeom>
        </p:spPr>
      </p:pic>
      <p:cxnSp>
        <p:nvCxnSpPr>
          <p:cNvPr id="15" name="Straight Connector 14">
            <a:extLst>
              <a:ext uri="{FF2B5EF4-FFF2-40B4-BE49-F238E27FC236}">
                <a16:creationId xmlns:a16="http://schemas.microsoft.com/office/drawing/2014/main" id="{A4C47E32-36C7-2217-C542-5A8DD46749E7}"/>
              </a:ext>
            </a:extLst>
          </p:cNvPr>
          <p:cNvCxnSpPr>
            <a:cxnSpLocks/>
          </p:cNvCxnSpPr>
          <p:nvPr/>
        </p:nvCxnSpPr>
        <p:spPr>
          <a:xfrm flipV="1">
            <a:off x="914579" y="5522976"/>
            <a:ext cx="7111701" cy="65837"/>
          </a:xfrm>
          <a:prstGeom prst="line">
            <a:avLst/>
          </a:prstGeom>
          <a:ln>
            <a:solidFill>
              <a:srgbClr val="6B797C"/>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583C6EE-1A3D-EA5C-55DD-4CE0803C9B18}"/>
              </a:ext>
            </a:extLst>
          </p:cNvPr>
          <p:cNvCxnSpPr>
            <a:cxnSpLocks/>
          </p:cNvCxnSpPr>
          <p:nvPr/>
        </p:nvCxnSpPr>
        <p:spPr>
          <a:xfrm>
            <a:off x="914579" y="2339156"/>
            <a:ext cx="0" cy="3249657"/>
          </a:xfrm>
          <a:prstGeom prst="line">
            <a:avLst/>
          </a:prstGeom>
          <a:ln>
            <a:solidFill>
              <a:srgbClr val="6B797C"/>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7FE6EFB6-EE07-B74D-11B8-9720BBFF3BD5}"/>
              </a:ext>
            </a:extLst>
          </p:cNvPr>
          <p:cNvSpPr/>
          <p:nvPr/>
        </p:nvSpPr>
        <p:spPr>
          <a:xfrm>
            <a:off x="7722777" y="2689491"/>
            <a:ext cx="45719" cy="45719"/>
          </a:xfrm>
          <a:prstGeom prst="ellipse">
            <a:avLst/>
          </a:prstGeom>
          <a:solidFill>
            <a:srgbClr val="8B4513"/>
          </a:solidFill>
          <a:ln>
            <a:solidFill>
              <a:srgbClr val="8B45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Oval 23">
            <a:extLst>
              <a:ext uri="{FF2B5EF4-FFF2-40B4-BE49-F238E27FC236}">
                <a16:creationId xmlns:a16="http://schemas.microsoft.com/office/drawing/2014/main" id="{8CE296CE-F414-7EFC-1CB0-1DC084195DC2}"/>
              </a:ext>
            </a:extLst>
          </p:cNvPr>
          <p:cNvSpPr/>
          <p:nvPr/>
        </p:nvSpPr>
        <p:spPr>
          <a:xfrm>
            <a:off x="7730800" y="5052464"/>
            <a:ext cx="45719" cy="45719"/>
          </a:xfrm>
          <a:prstGeom prst="ellipse">
            <a:avLst/>
          </a:prstGeom>
          <a:solidFill>
            <a:srgbClr val="DAA520"/>
          </a:solidFill>
          <a:ln>
            <a:solidFill>
              <a:srgbClr val="DAA5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67730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75E-6 -2.59259E-6 L 0.25782 -0.00092 " pathEditMode="relative" rAng="0" ptsTypes="AA">
                                      <p:cBhvr>
                                        <p:cTn id="6" dur="2000" fill="hold"/>
                                        <p:tgtEl>
                                          <p:spTgt spid="13"/>
                                        </p:tgtEl>
                                        <p:attrNameLst>
                                          <p:attrName>ppt_x</p:attrName>
                                          <p:attrName>ppt_y</p:attrName>
                                        </p:attrNameLst>
                                      </p:cBhvr>
                                      <p:rCtr x="12891" y="-46"/>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3.54167E-6 -2.59259E-6 L 0.26093 -0.00069 " pathEditMode="relative" rAng="0" ptsTypes="AA">
                                      <p:cBhvr>
                                        <p:cTn id="10" dur="2000" fill="hold"/>
                                        <p:tgtEl>
                                          <p:spTgt spid="16"/>
                                        </p:tgtEl>
                                        <p:attrNameLst>
                                          <p:attrName>ppt_x</p:attrName>
                                          <p:attrName>ppt_y</p:attrName>
                                        </p:attrNameLst>
                                      </p:cBhvr>
                                      <p:rCtr x="1304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802E9-3378-7744-B90C-49B216BCD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BEAC54-8B98-E8AC-6387-6DF9DEBC1408}"/>
              </a:ext>
            </a:extLst>
          </p:cNvPr>
          <p:cNvSpPr>
            <a:spLocks noGrp="1"/>
          </p:cNvSpPr>
          <p:nvPr>
            <p:ph type="title"/>
          </p:nvPr>
        </p:nvSpPr>
        <p:spPr>
          <a:xfrm>
            <a:off x="781189" y="457200"/>
            <a:ext cx="7609268" cy="1600200"/>
          </a:xfrm>
        </p:spPr>
        <p:txBody>
          <a:bodyPr/>
          <a:lstStyle/>
          <a:p>
            <a:r>
              <a:rPr lang="en-US" noProof="0">
                <a:latin typeface="Rockwell Light" panose="020F0502020204030204" pitchFamily="18" charset="0"/>
              </a:rPr>
              <a:t>Tequila types</a:t>
            </a:r>
          </a:p>
        </p:txBody>
      </p:sp>
      <p:cxnSp>
        <p:nvCxnSpPr>
          <p:cNvPr id="6" name="Straight Connector 5">
            <a:extLst>
              <a:ext uri="{FF2B5EF4-FFF2-40B4-BE49-F238E27FC236}">
                <a16:creationId xmlns:a16="http://schemas.microsoft.com/office/drawing/2014/main" id="{7E9DC6E3-1635-B9E3-5DCA-770DD5156D8C}"/>
              </a:ext>
            </a:extLst>
          </p:cNvPr>
          <p:cNvCxnSpPr/>
          <p:nvPr/>
        </p:nvCxnSpPr>
        <p:spPr>
          <a:xfrm>
            <a:off x="839788" y="205740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5" name="Picture 2">
            <a:extLst>
              <a:ext uri="{FF2B5EF4-FFF2-40B4-BE49-F238E27FC236}">
                <a16:creationId xmlns:a16="http://schemas.microsoft.com/office/drawing/2014/main" id="{1F671468-AF74-FE0A-7F52-C0F96810BD7A}"/>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C8C5C73E-2977-6DED-8949-82F17FBBC240}"/>
              </a:ext>
            </a:extLst>
          </p:cNvPr>
          <p:cNvSpPr>
            <a:spLocks noGrp="1"/>
          </p:cNvSpPr>
          <p:nvPr>
            <p:ph type="body" sz="half" idx="2"/>
          </p:nvPr>
        </p:nvSpPr>
        <p:spPr/>
        <p:txBody>
          <a:bodyPr anchor="ctr">
            <a:normAutofit/>
          </a:bodyPr>
          <a:lstStyle/>
          <a:p>
            <a:pPr marL="285750" indent="-285750">
              <a:buFont typeface="Arial" panose="020B0604020202020204" pitchFamily="34" charset="0"/>
              <a:buChar char="•"/>
            </a:pPr>
            <a:r>
              <a:rPr lang="en-US" sz="2000" noProof="0">
                <a:latin typeface="Rockwell Light" panose="02040303020102020203" pitchFamily="18" charset="0"/>
              </a:rPr>
              <a:t>Blanco</a:t>
            </a:r>
          </a:p>
          <a:p>
            <a:pPr marL="285750" indent="-285750">
              <a:buFont typeface="Arial" panose="020B0604020202020204" pitchFamily="34" charset="0"/>
              <a:buChar char="•"/>
            </a:pPr>
            <a:r>
              <a:rPr lang="en-US" sz="2000" noProof="0">
                <a:latin typeface="Rockwell Light" panose="02040303020102020203" pitchFamily="18" charset="0"/>
              </a:rPr>
              <a:t>Reposado</a:t>
            </a:r>
          </a:p>
          <a:p>
            <a:pPr marL="285750" indent="-285750">
              <a:buFont typeface="Arial" panose="020B0604020202020204" pitchFamily="34" charset="0"/>
              <a:buChar char="•"/>
            </a:pPr>
            <a:r>
              <a:rPr lang="en-US" sz="2000" noProof="0" err="1">
                <a:latin typeface="Rockwell Light" panose="02040303020102020203" pitchFamily="18" charset="0"/>
              </a:rPr>
              <a:t>Añejo</a:t>
            </a:r>
            <a:endParaRPr lang="en-US" sz="2000" noProof="0">
              <a:latin typeface="Rockwell Light" panose="02040303020102020203" pitchFamily="18" charset="0"/>
            </a:endParaRPr>
          </a:p>
          <a:p>
            <a:pPr marL="285750" indent="-285750">
              <a:buFont typeface="Arial" panose="020B0604020202020204" pitchFamily="34" charset="0"/>
              <a:buChar char="•"/>
            </a:pPr>
            <a:r>
              <a:rPr lang="en-US" sz="2000" noProof="0">
                <a:latin typeface="Rockwell Light" panose="02040303020102020203" pitchFamily="18" charset="0"/>
              </a:rPr>
              <a:t>Rosado</a:t>
            </a:r>
          </a:p>
          <a:p>
            <a:pPr marL="285750" indent="-285750">
              <a:buFont typeface="Arial" panose="020B0604020202020204" pitchFamily="34" charset="0"/>
              <a:buChar char="•"/>
            </a:pPr>
            <a:r>
              <a:rPr lang="en-US" sz="2000" noProof="0">
                <a:latin typeface="Rockwell Light" panose="02040303020102020203" pitchFamily="18" charset="0"/>
              </a:rPr>
              <a:t>Dorado/Joven</a:t>
            </a:r>
          </a:p>
          <a:p>
            <a:pPr marL="285750" indent="-285750">
              <a:buFont typeface="Arial" panose="020B0604020202020204" pitchFamily="34" charset="0"/>
              <a:buChar char="•"/>
            </a:pPr>
            <a:r>
              <a:rPr lang="en-US" sz="2000" noProof="0">
                <a:latin typeface="Rockwell Light" panose="02040303020102020203" pitchFamily="18" charset="0"/>
              </a:rPr>
              <a:t>Flavored</a:t>
            </a:r>
          </a:p>
        </p:txBody>
      </p:sp>
      <p:pic>
        <p:nvPicPr>
          <p:cNvPr id="2052" name="Picture 4" descr="What Are the Different Types of Tequila? | The Tequila Shop">
            <a:extLst>
              <a:ext uri="{FF2B5EF4-FFF2-40B4-BE49-F238E27FC236}">
                <a16:creationId xmlns:a16="http://schemas.microsoft.com/office/drawing/2014/main" id="{B9CFB5C0-A73B-8BEE-793E-EBA860DC0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350" y="2574999"/>
            <a:ext cx="7609268" cy="4283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D3B77F2-8871-B4F2-A6D4-EF1F60DD0CB0}"/>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Tree>
    <p:extLst>
      <p:ext uri="{BB962C8B-B14F-4D97-AF65-F5344CB8AC3E}">
        <p14:creationId xmlns:p14="http://schemas.microsoft.com/office/powerpoint/2010/main" val="21866209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0D22E-0621-3BE1-9BAD-4A60814015AD}"/>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D06AAF25-CD6C-AA56-97E4-8C282E52CA9A}"/>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C90BEED6-87C1-DFB6-46AA-564E1E2EB3AC}"/>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noProof="0">
                <a:solidFill>
                  <a:srgbClr val="C58008"/>
                </a:solidFill>
                <a:latin typeface="Rockwell Light"/>
              </a:rPr>
              <a:t>Blanco tequila leads </a:t>
            </a:r>
            <a:r>
              <a:rPr lang="en-US" sz="3500" noProof="0">
                <a:latin typeface="Rockwell Light"/>
              </a:rPr>
              <a:t>sales</a:t>
            </a:r>
            <a:endParaRPr lang="en-US" sz="3500" noProof="0">
              <a:latin typeface="Rockwell Light" panose="020F0502020204030204" pitchFamily="18" charset="0"/>
            </a:endParaRPr>
          </a:p>
        </p:txBody>
      </p:sp>
      <p:sp>
        <p:nvSpPr>
          <p:cNvPr id="18" name="TextBox 17">
            <a:extLst>
              <a:ext uri="{FF2B5EF4-FFF2-40B4-BE49-F238E27FC236}">
                <a16:creationId xmlns:a16="http://schemas.microsoft.com/office/drawing/2014/main" id="{09EBA997-A0DA-DDD6-FE1B-5296B4E6954C}"/>
              </a:ext>
            </a:extLst>
          </p:cNvPr>
          <p:cNvSpPr txBox="1"/>
          <p:nvPr/>
        </p:nvSpPr>
        <p:spPr>
          <a:xfrm>
            <a:off x="462982" y="1166477"/>
            <a:ext cx="6880793" cy="369332"/>
          </a:xfrm>
          <a:prstGeom prst="rect">
            <a:avLst/>
          </a:prstGeom>
          <a:noFill/>
        </p:spPr>
        <p:txBody>
          <a:bodyPr wrap="square" rtlCol="0">
            <a:spAutoFit/>
          </a:bodyPr>
          <a:lstStyle/>
          <a:p>
            <a:r>
              <a:rPr lang="en-US" sz="1800" noProof="0">
                <a:latin typeface="Rockwell Light" panose="02040303020102020203" pitchFamily="18" charset="0"/>
              </a:rPr>
              <a:t>Reposado also has an upward tend. </a:t>
            </a:r>
          </a:p>
        </p:txBody>
      </p:sp>
      <p:cxnSp>
        <p:nvCxnSpPr>
          <p:cNvPr id="19" name="Straight Connector 18">
            <a:extLst>
              <a:ext uri="{FF2B5EF4-FFF2-40B4-BE49-F238E27FC236}">
                <a16:creationId xmlns:a16="http://schemas.microsoft.com/office/drawing/2014/main" id="{E463B5D9-7AE7-CB5B-9A07-2BFA154E9850}"/>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12FF77C-0ACE-5A65-105B-8935CF613619}"/>
              </a:ext>
            </a:extLst>
          </p:cNvPr>
          <p:cNvPicPr>
            <a:picLocks noChangeAspect="1"/>
          </p:cNvPicPr>
          <p:nvPr/>
        </p:nvPicPr>
        <p:blipFill>
          <a:blip r:embed="rId4"/>
          <a:stretch>
            <a:fillRect/>
          </a:stretch>
        </p:blipFill>
        <p:spPr>
          <a:xfrm>
            <a:off x="1639228" y="1775169"/>
            <a:ext cx="9250325" cy="4300890"/>
          </a:xfrm>
          <a:prstGeom prst="rect">
            <a:avLst/>
          </a:prstGeom>
        </p:spPr>
      </p:pic>
    </p:spTree>
    <p:extLst>
      <p:ext uri="{BB962C8B-B14F-4D97-AF65-F5344CB8AC3E}">
        <p14:creationId xmlns:p14="http://schemas.microsoft.com/office/powerpoint/2010/main" val="14787603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atrón Silver | Tequila Patrón | PATRÓN TEQUILA">
            <a:extLst>
              <a:ext uri="{FF2B5EF4-FFF2-40B4-BE49-F238E27FC236}">
                <a16:creationId xmlns:a16="http://schemas.microsoft.com/office/drawing/2014/main" id="{9115DC92-C52D-B97B-3CE1-F696DE40DA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837" y="3822192"/>
            <a:ext cx="1345433" cy="20273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quila Casamigos Tequila Blanco | Decántalo">
            <a:extLst>
              <a:ext uri="{FF2B5EF4-FFF2-40B4-BE49-F238E27FC236}">
                <a16:creationId xmlns:a16="http://schemas.microsoft.com/office/drawing/2014/main" id="{516B6DF5-BFE3-16D4-806C-A9A414B53D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28" t="6751" r="14549" b="5957"/>
          <a:stretch/>
        </p:blipFill>
        <p:spPr bwMode="auto">
          <a:xfrm>
            <a:off x="3235742" y="3011044"/>
            <a:ext cx="812381" cy="28384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equila Don Julio Blanco 70 cl.">
            <a:extLst>
              <a:ext uri="{FF2B5EF4-FFF2-40B4-BE49-F238E27FC236}">
                <a16:creationId xmlns:a16="http://schemas.microsoft.com/office/drawing/2014/main" id="{E755EB84-0F2C-7599-DEB6-D3DB7117D4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499" t="1" r="11700" b="2113"/>
          <a:stretch/>
        </p:blipFill>
        <p:spPr bwMode="auto">
          <a:xfrm>
            <a:off x="1796119" y="3644923"/>
            <a:ext cx="1372951" cy="2204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A500C1-A939-5B48-D459-88E41A385725}"/>
              </a:ext>
            </a:extLst>
          </p:cNvPr>
          <p:cNvSpPr txBox="1">
            <a:spLocks/>
          </p:cNvSpPr>
          <p:nvPr/>
        </p:nvSpPr>
        <p:spPr>
          <a:xfrm>
            <a:off x="781188" y="457200"/>
            <a:ext cx="102773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noProof="0">
                <a:latin typeface="Rockwell Light" panose="020F0502020204030204" pitchFamily="18" charset="0"/>
              </a:rPr>
              <a:t>Top 10 selling tequila</a:t>
            </a:r>
          </a:p>
        </p:txBody>
      </p:sp>
      <p:cxnSp>
        <p:nvCxnSpPr>
          <p:cNvPr id="3" name="Straight Connector 2">
            <a:extLst>
              <a:ext uri="{FF2B5EF4-FFF2-40B4-BE49-F238E27FC236}">
                <a16:creationId xmlns:a16="http://schemas.microsoft.com/office/drawing/2014/main" id="{9B6E7107-E80E-75B9-5FDA-43E9E610C815}"/>
              </a:ext>
            </a:extLst>
          </p:cNvPr>
          <p:cNvCxnSpPr/>
          <p:nvPr/>
        </p:nvCxnSpPr>
        <p:spPr>
          <a:xfrm>
            <a:off x="895351" y="1209675"/>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3084" name="Picture 12" descr="Tequila 1800 Silver">
            <a:extLst>
              <a:ext uri="{FF2B5EF4-FFF2-40B4-BE49-F238E27FC236}">
                <a16:creationId xmlns:a16="http://schemas.microsoft.com/office/drawing/2014/main" id="{03570C9B-F8BE-213F-AAD8-DB2D56EA78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9758" y="3309276"/>
            <a:ext cx="2535744" cy="254021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ON JULIO tequila reposado, 700 ml : Amazon.es: Alimentación y bebidas">
            <a:extLst>
              <a:ext uri="{FF2B5EF4-FFF2-40B4-BE49-F238E27FC236}">
                <a16:creationId xmlns:a16="http://schemas.microsoft.com/office/drawing/2014/main" id="{11CEBC4A-921F-D7E3-ED93-2B9F30AD2E9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465" t="9333" r="19612" b="9200"/>
          <a:stretch/>
        </p:blipFill>
        <p:spPr bwMode="auto">
          <a:xfrm>
            <a:off x="5347923" y="3730752"/>
            <a:ext cx="1274773" cy="216633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eremana - (Dwayne 'The Rock' Johnson) Blanco Small Batch - Tequila 70cl  40% ABV : Amazon.co.uk: Grocery">
            <a:extLst>
              <a:ext uri="{FF2B5EF4-FFF2-40B4-BE49-F238E27FC236}">
                <a16:creationId xmlns:a16="http://schemas.microsoft.com/office/drawing/2014/main" id="{E9D2C89F-9DA6-601A-10A4-F6A4A8601E3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1941" y="3027514"/>
            <a:ext cx="812380" cy="2869567"/>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Tequila Casamigos Reposado Botella De 70CL - 5Sentidos">
            <a:extLst>
              <a:ext uri="{FF2B5EF4-FFF2-40B4-BE49-F238E27FC236}">
                <a16:creationId xmlns:a16="http://schemas.microsoft.com/office/drawing/2014/main" id="{13B1D1F0-42C3-5174-1F14-3CD691B7AD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665" t="7778" r="35386" b="7778"/>
          <a:stretch/>
        </p:blipFill>
        <p:spPr bwMode="auto">
          <a:xfrm>
            <a:off x="7455948" y="3011043"/>
            <a:ext cx="949736" cy="286956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ornitos PLATA Tequila 100% Puro Agave 1.0L LITER – 67">
            <a:extLst>
              <a:ext uri="{FF2B5EF4-FFF2-40B4-BE49-F238E27FC236}">
                <a16:creationId xmlns:a16="http://schemas.microsoft.com/office/drawing/2014/main" id="{4FE6492C-B649-8F69-F019-B12B55D0E2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817" r="30827"/>
          <a:stretch/>
        </p:blipFill>
        <p:spPr bwMode="auto">
          <a:xfrm>
            <a:off x="8437311" y="3284007"/>
            <a:ext cx="1014194" cy="264417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Tequila Don Julio Añejo 70 cl.">
            <a:extLst>
              <a:ext uri="{FF2B5EF4-FFF2-40B4-BE49-F238E27FC236}">
                <a16:creationId xmlns:a16="http://schemas.microsoft.com/office/drawing/2014/main" id="{9FF861CA-1BB8-ECD0-B03C-003DBEA023ED}"/>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6244" r="16537"/>
          <a:stretch/>
        </p:blipFill>
        <p:spPr bwMode="auto">
          <a:xfrm>
            <a:off x="9506369" y="3389837"/>
            <a:ext cx="1295227" cy="2490773"/>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Don Julio 1942 - Món La Cata">
            <a:extLst>
              <a:ext uri="{FF2B5EF4-FFF2-40B4-BE49-F238E27FC236}">
                <a16:creationId xmlns:a16="http://schemas.microsoft.com/office/drawing/2014/main" id="{74885BA3-A944-692E-FBC5-C90129FA726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4848" r="33326"/>
          <a:stretch/>
        </p:blipFill>
        <p:spPr bwMode="auto">
          <a:xfrm>
            <a:off x="10817978" y="2549322"/>
            <a:ext cx="791990" cy="33312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66DA94D-ED90-BA54-3430-AAF5C98DD81A}"/>
              </a:ext>
            </a:extLst>
          </p:cNvPr>
          <p:cNvSpPr txBox="1"/>
          <p:nvPr/>
        </p:nvSpPr>
        <p:spPr>
          <a:xfrm>
            <a:off x="685800" y="6336792"/>
            <a:ext cx="410719" cy="369332"/>
          </a:xfrm>
          <a:prstGeom prst="rect">
            <a:avLst/>
          </a:prstGeom>
          <a:noFill/>
        </p:spPr>
        <p:txBody>
          <a:bodyPr wrap="square" rtlCol="0">
            <a:spAutoFit/>
          </a:bodyPr>
          <a:lstStyle/>
          <a:p>
            <a:r>
              <a:rPr lang="en-US" noProof="0">
                <a:latin typeface="Rockwell Light" panose="02040303020102020203" pitchFamily="18" charset="0"/>
              </a:rPr>
              <a:t>1</a:t>
            </a:r>
          </a:p>
        </p:txBody>
      </p:sp>
      <p:sp>
        <p:nvSpPr>
          <p:cNvPr id="9" name="TextBox 8">
            <a:extLst>
              <a:ext uri="{FF2B5EF4-FFF2-40B4-BE49-F238E27FC236}">
                <a16:creationId xmlns:a16="http://schemas.microsoft.com/office/drawing/2014/main" id="{D301EB5C-3931-51FB-9867-939A9F54306B}"/>
              </a:ext>
            </a:extLst>
          </p:cNvPr>
          <p:cNvSpPr txBox="1"/>
          <p:nvPr/>
        </p:nvSpPr>
        <p:spPr>
          <a:xfrm>
            <a:off x="10943707" y="6336792"/>
            <a:ext cx="540532" cy="369332"/>
          </a:xfrm>
          <a:prstGeom prst="rect">
            <a:avLst/>
          </a:prstGeom>
          <a:noFill/>
        </p:spPr>
        <p:txBody>
          <a:bodyPr wrap="square" rtlCol="0">
            <a:spAutoFit/>
          </a:bodyPr>
          <a:lstStyle/>
          <a:p>
            <a:r>
              <a:rPr lang="en-US" noProof="0">
                <a:latin typeface="Rockwell Light" panose="02040303020102020203" pitchFamily="18" charset="0"/>
              </a:rPr>
              <a:t>10</a:t>
            </a:r>
          </a:p>
        </p:txBody>
      </p:sp>
      <p:cxnSp>
        <p:nvCxnSpPr>
          <p:cNvPr id="11" name="Straight Connector 10">
            <a:extLst>
              <a:ext uri="{FF2B5EF4-FFF2-40B4-BE49-F238E27FC236}">
                <a16:creationId xmlns:a16="http://schemas.microsoft.com/office/drawing/2014/main" id="{03EEEB49-166F-33AF-44A5-E08C30B520C6}"/>
              </a:ext>
            </a:extLst>
          </p:cNvPr>
          <p:cNvCxnSpPr>
            <a:stCxn id="8" idx="3"/>
            <a:endCxn id="9" idx="1"/>
          </p:cNvCxnSpPr>
          <p:nvPr/>
        </p:nvCxnSpPr>
        <p:spPr>
          <a:xfrm>
            <a:off x="1096519" y="6521458"/>
            <a:ext cx="9847188"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pic>
        <p:nvPicPr>
          <p:cNvPr id="13" name="Picture 2">
            <a:extLst>
              <a:ext uri="{FF2B5EF4-FFF2-40B4-BE49-F238E27FC236}">
                <a16:creationId xmlns:a16="http://schemas.microsoft.com/office/drawing/2014/main" id="{A4C54936-1742-E8FA-38D8-4B1409B2659E}"/>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29E6A60-4898-B809-B1B3-9AF96BC8852B}"/>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Tree>
    <p:extLst>
      <p:ext uri="{BB962C8B-B14F-4D97-AF65-F5344CB8AC3E}">
        <p14:creationId xmlns:p14="http://schemas.microsoft.com/office/powerpoint/2010/main" val="17972416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5C063-FA89-7171-846E-5D8B4025975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270E437-DFA0-892A-D28D-7E376747D9B3}"/>
              </a:ext>
            </a:extLst>
          </p:cNvPr>
          <p:cNvSpPr txBox="1"/>
          <p:nvPr/>
        </p:nvSpPr>
        <p:spPr>
          <a:xfrm>
            <a:off x="1343014" y="5948375"/>
            <a:ext cx="1765946" cy="369332"/>
          </a:xfrm>
          <a:prstGeom prst="rect">
            <a:avLst/>
          </a:prstGeom>
          <a:noFill/>
        </p:spPr>
        <p:txBody>
          <a:bodyPr wrap="square" rtlCol="0">
            <a:spAutoFit/>
          </a:bodyPr>
          <a:lstStyle/>
          <a:p>
            <a:r>
              <a:rPr lang="en-US" noProof="0">
                <a:latin typeface="Rockwell Light" panose="02040303020102020203" pitchFamily="18" charset="0"/>
              </a:rPr>
              <a:t>Blanco Tequila</a:t>
            </a:r>
          </a:p>
        </p:txBody>
      </p:sp>
      <p:sp>
        <p:nvSpPr>
          <p:cNvPr id="6" name="Title 1">
            <a:extLst>
              <a:ext uri="{FF2B5EF4-FFF2-40B4-BE49-F238E27FC236}">
                <a16:creationId xmlns:a16="http://schemas.microsoft.com/office/drawing/2014/main" id="{1027AF53-CD06-6688-B586-4BFE465E0C0E}"/>
              </a:ext>
            </a:extLst>
          </p:cNvPr>
          <p:cNvSpPr txBox="1">
            <a:spLocks/>
          </p:cNvSpPr>
          <p:nvPr/>
        </p:nvSpPr>
        <p:spPr>
          <a:xfrm>
            <a:off x="781188" y="457200"/>
            <a:ext cx="102773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noProof="0">
                <a:latin typeface="Rockwell Light" panose="020F0502020204030204" pitchFamily="18" charset="0"/>
              </a:rPr>
              <a:t>Top 10 selling tequila</a:t>
            </a:r>
          </a:p>
        </p:txBody>
      </p:sp>
      <p:cxnSp>
        <p:nvCxnSpPr>
          <p:cNvPr id="7" name="Straight Connector 6">
            <a:extLst>
              <a:ext uri="{FF2B5EF4-FFF2-40B4-BE49-F238E27FC236}">
                <a16:creationId xmlns:a16="http://schemas.microsoft.com/office/drawing/2014/main" id="{0F1D1B14-2E3E-31A9-7CE1-D6F1F298A4E9}"/>
              </a:ext>
            </a:extLst>
          </p:cNvPr>
          <p:cNvCxnSpPr/>
          <p:nvPr/>
        </p:nvCxnSpPr>
        <p:spPr>
          <a:xfrm>
            <a:off x="895351" y="1209675"/>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93629C7-E78A-E62E-06D6-662CE9B6BBC1}"/>
              </a:ext>
            </a:extLst>
          </p:cNvPr>
          <p:cNvSpPr txBox="1"/>
          <p:nvPr/>
        </p:nvSpPr>
        <p:spPr>
          <a:xfrm>
            <a:off x="8826848" y="5948375"/>
            <a:ext cx="3524250" cy="369332"/>
          </a:xfrm>
          <a:prstGeom prst="rect">
            <a:avLst/>
          </a:prstGeom>
          <a:noFill/>
        </p:spPr>
        <p:txBody>
          <a:bodyPr wrap="square" rtlCol="0">
            <a:spAutoFit/>
          </a:bodyPr>
          <a:lstStyle/>
          <a:p>
            <a:r>
              <a:rPr lang="en-US" noProof="0" err="1">
                <a:latin typeface="Rockwell Light" panose="02040303020102020203" pitchFamily="18" charset="0"/>
              </a:rPr>
              <a:t>Añejo</a:t>
            </a:r>
            <a:r>
              <a:rPr lang="en-US" noProof="0">
                <a:latin typeface="Rockwell Light" panose="02040303020102020203" pitchFamily="18" charset="0"/>
              </a:rPr>
              <a:t> Tequila</a:t>
            </a:r>
          </a:p>
        </p:txBody>
      </p:sp>
      <p:pic>
        <p:nvPicPr>
          <p:cNvPr id="12" name="Picture 24" descr="Don Julio 1942 - Món La Cata">
            <a:extLst>
              <a:ext uri="{FF2B5EF4-FFF2-40B4-BE49-F238E27FC236}">
                <a16:creationId xmlns:a16="http://schemas.microsoft.com/office/drawing/2014/main" id="{051C90CD-5841-38C6-DA7F-64C78E4F368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848" r="33326"/>
          <a:stretch/>
        </p:blipFill>
        <p:spPr bwMode="auto">
          <a:xfrm>
            <a:off x="9710205" y="3201576"/>
            <a:ext cx="621462" cy="26140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atrón Silver | Tequila Patrón | PATRÓN TEQUILA">
            <a:extLst>
              <a:ext uri="{FF2B5EF4-FFF2-40B4-BE49-F238E27FC236}">
                <a16:creationId xmlns:a16="http://schemas.microsoft.com/office/drawing/2014/main" id="{C67D7241-379B-7456-954F-E83FF159FA7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56" r="7383"/>
          <a:stretch/>
        </p:blipFill>
        <p:spPr bwMode="auto">
          <a:xfrm>
            <a:off x="684216" y="3005713"/>
            <a:ext cx="826266" cy="14042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Tequila 1800 Silver">
            <a:extLst>
              <a:ext uri="{FF2B5EF4-FFF2-40B4-BE49-F238E27FC236}">
                <a16:creationId xmlns:a16="http://schemas.microsoft.com/office/drawing/2014/main" id="{A00983F0-347C-25E3-6686-2871C8DB9B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2326" y="4451654"/>
            <a:ext cx="1464886" cy="14674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quila Don Julio Blanco 70 cl.">
            <a:extLst>
              <a:ext uri="{FF2B5EF4-FFF2-40B4-BE49-F238E27FC236}">
                <a16:creationId xmlns:a16="http://schemas.microsoft.com/office/drawing/2014/main" id="{242B4514-1EB2-0B16-68A0-B8BB0946794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499" t="5174" r="10803" b="1827"/>
          <a:stretch/>
        </p:blipFill>
        <p:spPr bwMode="auto">
          <a:xfrm>
            <a:off x="648303" y="4502311"/>
            <a:ext cx="930981" cy="14042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Tequila Don Julio Añejo 70 cl.">
            <a:extLst>
              <a:ext uri="{FF2B5EF4-FFF2-40B4-BE49-F238E27FC236}">
                <a16:creationId xmlns:a16="http://schemas.microsoft.com/office/drawing/2014/main" id="{D5658019-50E2-5BEB-6D7C-A674A7AF6C3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44" r="16537"/>
          <a:stretch/>
        </p:blipFill>
        <p:spPr bwMode="auto">
          <a:xfrm>
            <a:off x="8656477" y="3989886"/>
            <a:ext cx="949382" cy="182569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C22B5E0-E7CA-1D1E-2C43-26CDE215EEFF}"/>
              </a:ext>
            </a:extLst>
          </p:cNvPr>
          <p:cNvSpPr txBox="1"/>
          <p:nvPr/>
        </p:nvSpPr>
        <p:spPr>
          <a:xfrm>
            <a:off x="4788372" y="5986355"/>
            <a:ext cx="3524250" cy="369332"/>
          </a:xfrm>
          <a:prstGeom prst="rect">
            <a:avLst/>
          </a:prstGeom>
          <a:noFill/>
        </p:spPr>
        <p:txBody>
          <a:bodyPr wrap="square" rtlCol="0">
            <a:spAutoFit/>
          </a:bodyPr>
          <a:lstStyle/>
          <a:p>
            <a:r>
              <a:rPr lang="en-US" noProof="0">
                <a:latin typeface="Rockwell Light" panose="02040303020102020203" pitchFamily="18" charset="0"/>
              </a:rPr>
              <a:t>Reposado Tequila</a:t>
            </a:r>
          </a:p>
        </p:txBody>
      </p:sp>
      <p:pic>
        <p:nvPicPr>
          <p:cNvPr id="21" name="Picture 14" descr="DON JULIO tequila reposado, 700 ml : Amazon.es: Alimentación y bebidas">
            <a:extLst>
              <a:ext uri="{FF2B5EF4-FFF2-40B4-BE49-F238E27FC236}">
                <a16:creationId xmlns:a16="http://schemas.microsoft.com/office/drawing/2014/main" id="{A301573D-3FF6-1400-C288-F5D6F4E760E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465" t="9333" r="19612" b="9200"/>
          <a:stretch/>
        </p:blipFill>
        <p:spPr bwMode="auto">
          <a:xfrm>
            <a:off x="4919177" y="4201618"/>
            <a:ext cx="949736" cy="16139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Tequila Casamigos Reposado Botella De 70CL - 5Sentidos">
            <a:extLst>
              <a:ext uri="{FF2B5EF4-FFF2-40B4-BE49-F238E27FC236}">
                <a16:creationId xmlns:a16="http://schemas.microsoft.com/office/drawing/2014/main" id="{B732BC51-646C-4F04-3510-5740ED7F42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665" t="7778" r="35386" b="7778"/>
          <a:stretch/>
        </p:blipFill>
        <p:spPr bwMode="auto">
          <a:xfrm>
            <a:off x="5818833" y="2946018"/>
            <a:ext cx="949736" cy="28695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Teremana - (Dwayne 'The Rock' Johnson) Blanco Small Batch - Tequila 70cl  40% ABV : Amazon.co.uk: Grocery">
            <a:extLst>
              <a:ext uri="{FF2B5EF4-FFF2-40B4-BE49-F238E27FC236}">
                <a16:creationId xmlns:a16="http://schemas.microsoft.com/office/drawing/2014/main" id="{0D5B8922-F0E8-6AF4-B623-91DD42A0AE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20224" y="2374301"/>
            <a:ext cx="556973" cy="19673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Hornitos PLATA Tequila 100% Puro Agave 1.0L LITER – 67">
            <a:extLst>
              <a:ext uri="{FF2B5EF4-FFF2-40B4-BE49-F238E27FC236}">
                <a16:creationId xmlns:a16="http://schemas.microsoft.com/office/drawing/2014/main" id="{F38B5407-E683-9B0D-1FC0-A45BBD4241B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817" r="30827"/>
          <a:stretch/>
        </p:blipFill>
        <p:spPr bwMode="auto">
          <a:xfrm>
            <a:off x="2404605" y="4432727"/>
            <a:ext cx="565346" cy="14739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Tequila Casamigos Tequila Blanco | Decántalo">
            <a:extLst>
              <a:ext uri="{FF2B5EF4-FFF2-40B4-BE49-F238E27FC236}">
                <a16:creationId xmlns:a16="http://schemas.microsoft.com/office/drawing/2014/main" id="{09D9F7DA-1DEE-8F89-8DCB-D9B8EA9EA09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311" t="6751" r="12903" b="5293"/>
          <a:stretch/>
        </p:blipFill>
        <p:spPr bwMode="auto">
          <a:xfrm>
            <a:off x="1614828" y="2506662"/>
            <a:ext cx="558192" cy="188827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84A3810C-AC55-17E3-500C-38049BCFD894}"/>
              </a:ext>
            </a:extLst>
          </p:cNvPr>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69B41D-8208-1A3E-98C0-ED3282593C95}"/>
              </a:ext>
            </a:extLst>
          </p:cNvPr>
          <p:cNvSpPr txBox="1"/>
          <p:nvPr/>
        </p:nvSpPr>
        <p:spPr>
          <a:xfrm>
            <a:off x="1204005" y="6983565"/>
            <a:ext cx="1765946" cy="369332"/>
          </a:xfrm>
          <a:prstGeom prst="rect">
            <a:avLst/>
          </a:prstGeom>
          <a:noFill/>
        </p:spPr>
        <p:txBody>
          <a:bodyPr wrap="square" rtlCol="0">
            <a:spAutoFit/>
          </a:bodyPr>
          <a:lstStyle/>
          <a:p>
            <a:pPr algn="ctr"/>
            <a:r>
              <a:rPr lang="en-US" noProof="0">
                <a:latin typeface="Rockwell Light" panose="02040303020102020203" pitchFamily="18" charset="0"/>
              </a:rPr>
              <a:t>All Tequila</a:t>
            </a:r>
          </a:p>
        </p:txBody>
      </p:sp>
      <p:sp>
        <p:nvSpPr>
          <p:cNvPr id="3" name="Title 1">
            <a:extLst>
              <a:ext uri="{FF2B5EF4-FFF2-40B4-BE49-F238E27FC236}">
                <a16:creationId xmlns:a16="http://schemas.microsoft.com/office/drawing/2014/main" id="{E058E86B-CCA0-654F-6BD6-6D632AC0AFC1}"/>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Tree>
    <p:extLst>
      <p:ext uri="{BB962C8B-B14F-4D97-AF65-F5344CB8AC3E}">
        <p14:creationId xmlns:p14="http://schemas.microsoft.com/office/powerpoint/2010/main" val="1637747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A5E60-44C0-0BF0-E308-3874F5E9D88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42A2333-7C02-AF8E-FA32-FBF830296EAA}"/>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Where is Tequila bought</a:t>
            </a:r>
            <a:endParaRPr lang="en-US" sz="3500" noProof="0">
              <a:latin typeface="Rockwell Light" panose="020F0502020204030204" pitchFamily="18" charset="0"/>
            </a:endParaRPr>
          </a:p>
        </p:txBody>
      </p:sp>
      <p:sp>
        <p:nvSpPr>
          <p:cNvPr id="7" name="TextBox 6">
            <a:extLst>
              <a:ext uri="{FF2B5EF4-FFF2-40B4-BE49-F238E27FC236}">
                <a16:creationId xmlns:a16="http://schemas.microsoft.com/office/drawing/2014/main" id="{412DCAB9-5363-79B1-E190-27E2CCBE4481}"/>
              </a:ext>
            </a:extLst>
          </p:cNvPr>
          <p:cNvSpPr txBox="1"/>
          <p:nvPr/>
        </p:nvSpPr>
        <p:spPr>
          <a:xfrm>
            <a:off x="462982" y="1166477"/>
            <a:ext cx="6880793" cy="369332"/>
          </a:xfrm>
          <a:prstGeom prst="rect">
            <a:avLst/>
          </a:prstGeom>
          <a:noFill/>
        </p:spPr>
        <p:txBody>
          <a:bodyPr wrap="square" rtlCol="0">
            <a:spAutoFit/>
          </a:bodyPr>
          <a:lstStyle/>
          <a:p>
            <a:r>
              <a:rPr lang="en-US" sz="1800" noProof="0">
                <a:latin typeface="Rockwell Light" panose="02040303020102020203" pitchFamily="18" charset="0"/>
              </a:rPr>
              <a:t>County</a:t>
            </a:r>
          </a:p>
        </p:txBody>
      </p:sp>
      <p:cxnSp>
        <p:nvCxnSpPr>
          <p:cNvPr id="9" name="Straight Connector 8">
            <a:extLst>
              <a:ext uri="{FF2B5EF4-FFF2-40B4-BE49-F238E27FC236}">
                <a16:creationId xmlns:a16="http://schemas.microsoft.com/office/drawing/2014/main" id="{1DC62E21-001A-9FC0-B343-A15E1B277EC2}"/>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2B30AC5-800E-CA00-9FC0-0B5FC94A1E49}"/>
              </a:ext>
            </a:extLst>
          </p:cNvPr>
          <p:cNvSpPr txBox="1"/>
          <p:nvPr/>
        </p:nvSpPr>
        <p:spPr>
          <a:xfrm>
            <a:off x="2647157" y="5525199"/>
            <a:ext cx="1765946" cy="646331"/>
          </a:xfrm>
          <a:prstGeom prst="rect">
            <a:avLst/>
          </a:prstGeom>
          <a:noFill/>
        </p:spPr>
        <p:txBody>
          <a:bodyPr wrap="square" rtlCol="0">
            <a:spAutoFit/>
          </a:bodyPr>
          <a:lstStyle/>
          <a:p>
            <a:pPr algn="ctr"/>
            <a:r>
              <a:rPr lang="en-US" noProof="0">
                <a:latin typeface="Rockwell Light" panose="02040303020102020203" pitchFamily="18" charset="0"/>
              </a:rPr>
              <a:t>All Tequila &amp; Blanco Tequila</a:t>
            </a:r>
          </a:p>
        </p:txBody>
      </p:sp>
      <p:pic>
        <p:nvPicPr>
          <p:cNvPr id="5" name="Picture 2">
            <a:extLst>
              <a:ext uri="{FF2B5EF4-FFF2-40B4-BE49-F238E27FC236}">
                <a16:creationId xmlns:a16="http://schemas.microsoft.com/office/drawing/2014/main" id="{D95142B6-E6D9-41E5-1E15-CA210FC8208A}"/>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Maps Main Index - Polk County, Iowa IAGenWeb">
            <a:extLst>
              <a:ext uri="{FF2B5EF4-FFF2-40B4-BE49-F238E27FC236}">
                <a16:creationId xmlns:a16="http://schemas.microsoft.com/office/drawing/2014/main" id="{2933E112-9844-9E8D-52EC-3A152BE3C30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16456" t="13987" r="12151" b="10317"/>
          <a:stretch/>
        </p:blipFill>
        <p:spPr bwMode="auto">
          <a:xfrm>
            <a:off x="6655442" y="1870382"/>
            <a:ext cx="4352081" cy="34608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B53D85-86C7-A9FC-707A-786804B8D750}"/>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pic>
        <p:nvPicPr>
          <p:cNvPr id="8" name="Picture 7">
            <a:extLst>
              <a:ext uri="{FF2B5EF4-FFF2-40B4-BE49-F238E27FC236}">
                <a16:creationId xmlns:a16="http://schemas.microsoft.com/office/drawing/2014/main" id="{8F27AAC1-3DF6-3339-B6E0-E6FA523DCD19}"/>
              </a:ext>
            </a:extLst>
          </p:cNvPr>
          <p:cNvPicPr>
            <a:picLocks noChangeAspect="1"/>
          </p:cNvPicPr>
          <p:nvPr/>
        </p:nvPicPr>
        <p:blipFill>
          <a:blip r:embed="rId6"/>
          <a:stretch>
            <a:fillRect/>
          </a:stretch>
        </p:blipFill>
        <p:spPr>
          <a:xfrm>
            <a:off x="695939" y="1664091"/>
            <a:ext cx="5141293" cy="3732825"/>
          </a:xfrm>
          <a:prstGeom prst="rect">
            <a:avLst/>
          </a:prstGeom>
        </p:spPr>
      </p:pic>
    </p:spTree>
    <p:extLst>
      <p:ext uri="{BB962C8B-B14F-4D97-AF65-F5344CB8AC3E}">
        <p14:creationId xmlns:p14="http://schemas.microsoft.com/office/powerpoint/2010/main" val="270998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A4748-8D4C-79F5-E021-3F1CDE2EFBA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65E0727-7331-6B5A-1F4D-FE9B412ADF20}"/>
              </a:ext>
            </a:extLst>
          </p:cNvPr>
          <p:cNvPicPr>
            <a:picLocks noChangeAspect="1"/>
          </p:cNvPicPr>
          <p:nvPr/>
        </p:nvPicPr>
        <p:blipFill>
          <a:blip r:embed="rId3"/>
          <a:srcRect t="9770"/>
          <a:stretch/>
        </p:blipFill>
        <p:spPr>
          <a:xfrm>
            <a:off x="594133" y="2192298"/>
            <a:ext cx="4670861" cy="3697965"/>
          </a:xfrm>
          <a:prstGeom prst="rect">
            <a:avLst/>
          </a:prstGeom>
        </p:spPr>
      </p:pic>
      <p:pic>
        <p:nvPicPr>
          <p:cNvPr id="16" name="Picture 15">
            <a:extLst>
              <a:ext uri="{FF2B5EF4-FFF2-40B4-BE49-F238E27FC236}">
                <a16:creationId xmlns:a16="http://schemas.microsoft.com/office/drawing/2014/main" id="{240088CC-5D0C-D618-317B-541BB63E169F}"/>
              </a:ext>
            </a:extLst>
          </p:cNvPr>
          <p:cNvPicPr>
            <a:picLocks noChangeAspect="1"/>
          </p:cNvPicPr>
          <p:nvPr/>
        </p:nvPicPr>
        <p:blipFill>
          <a:blip r:embed="rId4"/>
          <a:srcRect b="3739"/>
          <a:stretch/>
        </p:blipFill>
        <p:spPr>
          <a:xfrm>
            <a:off x="6522375" y="2259555"/>
            <a:ext cx="4670861" cy="3686750"/>
          </a:xfrm>
          <a:prstGeom prst="rect">
            <a:avLst/>
          </a:prstGeom>
        </p:spPr>
      </p:pic>
      <p:sp>
        <p:nvSpPr>
          <p:cNvPr id="2" name="TextBox 1">
            <a:extLst>
              <a:ext uri="{FF2B5EF4-FFF2-40B4-BE49-F238E27FC236}">
                <a16:creationId xmlns:a16="http://schemas.microsoft.com/office/drawing/2014/main" id="{C2F98105-C231-7208-CD4F-27559F6E5CBD}"/>
              </a:ext>
            </a:extLst>
          </p:cNvPr>
          <p:cNvSpPr txBox="1"/>
          <p:nvPr/>
        </p:nvSpPr>
        <p:spPr>
          <a:xfrm>
            <a:off x="2396119" y="5946305"/>
            <a:ext cx="1765946" cy="369332"/>
          </a:xfrm>
          <a:prstGeom prst="rect">
            <a:avLst/>
          </a:prstGeom>
          <a:noFill/>
        </p:spPr>
        <p:txBody>
          <a:bodyPr wrap="square" rtlCol="0">
            <a:spAutoFit/>
          </a:bodyPr>
          <a:lstStyle/>
          <a:p>
            <a:pPr algn="ctr"/>
            <a:r>
              <a:rPr lang="en-US" b="1" noProof="0">
                <a:latin typeface="Rockwell Light" panose="02040303020102020203" pitchFamily="18" charset="0"/>
              </a:rPr>
              <a:t>All Tequila</a:t>
            </a:r>
          </a:p>
        </p:txBody>
      </p:sp>
      <p:sp>
        <p:nvSpPr>
          <p:cNvPr id="5" name="TextBox 4">
            <a:extLst>
              <a:ext uri="{FF2B5EF4-FFF2-40B4-BE49-F238E27FC236}">
                <a16:creationId xmlns:a16="http://schemas.microsoft.com/office/drawing/2014/main" id="{451FE983-74E6-1889-1908-5552584313CA}"/>
              </a:ext>
            </a:extLst>
          </p:cNvPr>
          <p:cNvSpPr txBox="1"/>
          <p:nvPr/>
        </p:nvSpPr>
        <p:spPr>
          <a:xfrm>
            <a:off x="7438975" y="5946305"/>
            <a:ext cx="3524250" cy="369332"/>
          </a:xfrm>
          <a:prstGeom prst="rect">
            <a:avLst/>
          </a:prstGeom>
          <a:noFill/>
        </p:spPr>
        <p:txBody>
          <a:bodyPr wrap="square" rtlCol="0">
            <a:spAutoFit/>
          </a:bodyPr>
          <a:lstStyle/>
          <a:p>
            <a:pPr algn="ctr"/>
            <a:r>
              <a:rPr lang="en-US" b="1" noProof="0">
                <a:latin typeface="Rockwell Light" panose="02040303020102020203" pitchFamily="18" charset="0"/>
              </a:rPr>
              <a:t>Blanco</a:t>
            </a:r>
          </a:p>
        </p:txBody>
      </p:sp>
      <p:cxnSp>
        <p:nvCxnSpPr>
          <p:cNvPr id="10" name="Straight Connector 9">
            <a:extLst>
              <a:ext uri="{FF2B5EF4-FFF2-40B4-BE49-F238E27FC236}">
                <a16:creationId xmlns:a16="http://schemas.microsoft.com/office/drawing/2014/main" id="{4D6BECE9-E476-BA4B-750A-5D221DCCEBFC}"/>
              </a:ext>
            </a:extLst>
          </p:cNvPr>
          <p:cNvCxnSpPr>
            <a:cxnSpLocks/>
          </p:cNvCxnSpPr>
          <p:nvPr/>
        </p:nvCxnSpPr>
        <p:spPr>
          <a:xfrm>
            <a:off x="5948997" y="2531118"/>
            <a:ext cx="0" cy="3120622"/>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3DCC9AB2-C59C-7C77-848E-E0919B007334}"/>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noProof="0">
                <a:latin typeface="Rockwell Light"/>
              </a:rPr>
              <a:t>Where is Tequila bought?</a:t>
            </a:r>
            <a:endParaRPr lang="en-US" sz="3500" noProof="0">
              <a:latin typeface="Rockwell Light" panose="020F0502020204030204" pitchFamily="18" charset="0"/>
            </a:endParaRPr>
          </a:p>
        </p:txBody>
      </p:sp>
      <p:cxnSp>
        <p:nvCxnSpPr>
          <p:cNvPr id="18" name="Straight Connector 17">
            <a:extLst>
              <a:ext uri="{FF2B5EF4-FFF2-40B4-BE49-F238E27FC236}">
                <a16:creationId xmlns:a16="http://schemas.microsoft.com/office/drawing/2014/main" id="{A6EE5F6E-C056-1F62-40E1-A51E0868C076}"/>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804C647-6C4D-7F3D-53CE-7868CA618CB7}"/>
              </a:ext>
            </a:extLst>
          </p:cNvPr>
          <p:cNvSpPr txBox="1"/>
          <p:nvPr/>
        </p:nvSpPr>
        <p:spPr>
          <a:xfrm>
            <a:off x="462982" y="1166477"/>
            <a:ext cx="6880793" cy="369332"/>
          </a:xfrm>
          <a:prstGeom prst="rect">
            <a:avLst/>
          </a:prstGeom>
          <a:noFill/>
        </p:spPr>
        <p:txBody>
          <a:bodyPr wrap="square" rtlCol="0">
            <a:spAutoFit/>
          </a:bodyPr>
          <a:lstStyle/>
          <a:p>
            <a:r>
              <a:rPr lang="en-US" sz="1800" noProof="0">
                <a:latin typeface="Rockwell Light" panose="02040303020102020203" pitchFamily="18" charset="0"/>
              </a:rPr>
              <a:t>Type of Store</a:t>
            </a:r>
          </a:p>
        </p:txBody>
      </p:sp>
      <p:pic>
        <p:nvPicPr>
          <p:cNvPr id="31" name="Picture 2">
            <a:extLst>
              <a:ext uri="{FF2B5EF4-FFF2-40B4-BE49-F238E27FC236}">
                <a16:creationId xmlns:a16="http://schemas.microsoft.com/office/drawing/2014/main" id="{11884C96-8304-5F14-D445-E439FEA99331}"/>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614BBFD-E320-E9A1-0A55-13FCC1B3FC53}"/>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
        <p:nvSpPr>
          <p:cNvPr id="4" name="TextBox 3">
            <a:extLst>
              <a:ext uri="{FF2B5EF4-FFF2-40B4-BE49-F238E27FC236}">
                <a16:creationId xmlns:a16="http://schemas.microsoft.com/office/drawing/2014/main" id="{B0C86799-9871-300C-A14A-48507CF26E10}"/>
              </a:ext>
            </a:extLst>
          </p:cNvPr>
          <p:cNvSpPr txBox="1"/>
          <p:nvPr/>
        </p:nvSpPr>
        <p:spPr>
          <a:xfrm>
            <a:off x="2173639" y="164407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7" name="TextBox 6">
            <a:extLst>
              <a:ext uri="{FF2B5EF4-FFF2-40B4-BE49-F238E27FC236}">
                <a16:creationId xmlns:a16="http://schemas.microsoft.com/office/drawing/2014/main" id="{F460DE6B-5422-4066-3B44-829C2675769F}"/>
              </a:ext>
            </a:extLst>
          </p:cNvPr>
          <p:cNvSpPr txBox="1"/>
          <p:nvPr/>
        </p:nvSpPr>
        <p:spPr>
          <a:xfrm>
            <a:off x="7877111" y="164407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p>
        </p:txBody>
      </p:sp>
      <p:cxnSp>
        <p:nvCxnSpPr>
          <p:cNvPr id="19" name="Straight Connector 18">
            <a:extLst>
              <a:ext uri="{FF2B5EF4-FFF2-40B4-BE49-F238E27FC236}">
                <a16:creationId xmlns:a16="http://schemas.microsoft.com/office/drawing/2014/main" id="{53A4F980-55A4-844F-9AC5-456867C77346}"/>
              </a:ext>
            </a:extLst>
          </p:cNvPr>
          <p:cNvCxnSpPr/>
          <p:nvPr/>
        </p:nvCxnSpPr>
        <p:spPr>
          <a:xfrm>
            <a:off x="751114" y="4016829"/>
            <a:ext cx="759279" cy="0"/>
          </a:xfrm>
          <a:prstGeom prst="line">
            <a:avLst/>
          </a:prstGeom>
          <a:ln>
            <a:solidFill>
              <a:srgbClr val="DAA52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19BD13-3290-F8A3-81AC-04056B08DC5C}"/>
              </a:ext>
            </a:extLst>
          </p:cNvPr>
          <p:cNvCxnSpPr/>
          <p:nvPr/>
        </p:nvCxnSpPr>
        <p:spPr>
          <a:xfrm>
            <a:off x="6679696" y="4079422"/>
            <a:ext cx="759279" cy="0"/>
          </a:xfrm>
          <a:prstGeom prst="line">
            <a:avLst/>
          </a:prstGeom>
          <a:ln>
            <a:solidFill>
              <a:srgbClr val="DAA52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664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98D34-50AC-39F3-4380-AC70B7941DB0}"/>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18EAD520-C36D-989C-8162-24A3ABB4FAF3}"/>
              </a:ext>
            </a:extLst>
          </p:cNvPr>
          <p:cNvPicPr>
            <a:picLocks noChangeAspect="1"/>
          </p:cNvPicPr>
          <p:nvPr/>
        </p:nvPicPr>
        <p:blipFill>
          <a:blip r:embed="rId2"/>
          <a:srcRect t="8418"/>
          <a:stretch/>
        </p:blipFill>
        <p:spPr>
          <a:xfrm>
            <a:off x="775843" y="2201084"/>
            <a:ext cx="4529366" cy="3602891"/>
          </a:xfrm>
          <a:prstGeom prst="rect">
            <a:avLst/>
          </a:prstGeom>
        </p:spPr>
      </p:pic>
      <p:cxnSp>
        <p:nvCxnSpPr>
          <p:cNvPr id="10" name="Straight Connector 9">
            <a:extLst>
              <a:ext uri="{FF2B5EF4-FFF2-40B4-BE49-F238E27FC236}">
                <a16:creationId xmlns:a16="http://schemas.microsoft.com/office/drawing/2014/main" id="{1B7E82F4-59CA-4184-0DE5-1EA67D591620}"/>
              </a:ext>
            </a:extLst>
          </p:cNvPr>
          <p:cNvCxnSpPr>
            <a:cxnSpLocks/>
          </p:cNvCxnSpPr>
          <p:nvPr/>
        </p:nvCxnSpPr>
        <p:spPr>
          <a:xfrm>
            <a:off x="5948997" y="2531118"/>
            <a:ext cx="0" cy="3120622"/>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9DBEA720-2D88-7230-AE88-A5E7F5D6F300}"/>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Top Selling Stores</a:t>
            </a:r>
            <a:endParaRPr lang="en-US" sz="3500" noProof="0">
              <a:latin typeface="Rockwell Light" panose="020F0502020204030204" pitchFamily="18" charset="0"/>
            </a:endParaRPr>
          </a:p>
        </p:txBody>
      </p:sp>
      <p:sp>
        <p:nvSpPr>
          <p:cNvPr id="7" name="TextBox 6">
            <a:extLst>
              <a:ext uri="{FF2B5EF4-FFF2-40B4-BE49-F238E27FC236}">
                <a16:creationId xmlns:a16="http://schemas.microsoft.com/office/drawing/2014/main" id="{BE51E06C-631D-8152-4FBE-F85CACE8B7F7}"/>
              </a:ext>
            </a:extLst>
          </p:cNvPr>
          <p:cNvSpPr txBox="1"/>
          <p:nvPr/>
        </p:nvSpPr>
        <p:spPr>
          <a:xfrm>
            <a:off x="462982" y="1166477"/>
            <a:ext cx="6880793" cy="369332"/>
          </a:xfrm>
          <a:prstGeom prst="rect">
            <a:avLst/>
          </a:prstGeom>
          <a:noFill/>
        </p:spPr>
        <p:txBody>
          <a:bodyPr wrap="square" rtlCol="0">
            <a:spAutoFit/>
          </a:bodyPr>
          <a:lstStyle/>
          <a:p>
            <a:r>
              <a:rPr lang="en-US" sz="1800" noProof="0">
                <a:latin typeface="Rockwell Light" panose="02040303020102020203" pitchFamily="18" charset="0"/>
              </a:rPr>
              <a:t>Store level</a:t>
            </a:r>
          </a:p>
        </p:txBody>
      </p:sp>
      <p:cxnSp>
        <p:nvCxnSpPr>
          <p:cNvPr id="9" name="Straight Connector 8">
            <a:extLst>
              <a:ext uri="{FF2B5EF4-FFF2-40B4-BE49-F238E27FC236}">
                <a16:creationId xmlns:a16="http://schemas.microsoft.com/office/drawing/2014/main" id="{AB9343E9-3A3A-9C66-116E-CDF8C4E65DD9}"/>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AC2D3CE-6BCA-404E-8127-75116BF58EAF}"/>
              </a:ext>
            </a:extLst>
          </p:cNvPr>
          <p:cNvSpPr txBox="1"/>
          <p:nvPr/>
        </p:nvSpPr>
        <p:spPr>
          <a:xfrm>
            <a:off x="1944898" y="5942165"/>
            <a:ext cx="1765946" cy="369332"/>
          </a:xfrm>
          <a:prstGeom prst="rect">
            <a:avLst/>
          </a:prstGeom>
          <a:noFill/>
        </p:spPr>
        <p:txBody>
          <a:bodyPr wrap="square" rtlCol="0">
            <a:spAutoFit/>
          </a:bodyPr>
          <a:lstStyle/>
          <a:p>
            <a:pPr algn="ctr"/>
            <a:r>
              <a:rPr lang="en-US" noProof="0">
                <a:latin typeface="Rockwell Light" panose="02040303020102020203" pitchFamily="18" charset="0"/>
              </a:rPr>
              <a:t>All Tequila</a:t>
            </a:r>
          </a:p>
        </p:txBody>
      </p:sp>
      <p:sp>
        <p:nvSpPr>
          <p:cNvPr id="12" name="TextBox 11">
            <a:extLst>
              <a:ext uri="{FF2B5EF4-FFF2-40B4-BE49-F238E27FC236}">
                <a16:creationId xmlns:a16="http://schemas.microsoft.com/office/drawing/2014/main" id="{83AD7F77-488A-4051-C91E-83D0A2A7BD5F}"/>
              </a:ext>
            </a:extLst>
          </p:cNvPr>
          <p:cNvSpPr txBox="1"/>
          <p:nvPr/>
        </p:nvSpPr>
        <p:spPr>
          <a:xfrm>
            <a:off x="7438975" y="5946305"/>
            <a:ext cx="3524250" cy="369332"/>
          </a:xfrm>
          <a:prstGeom prst="rect">
            <a:avLst/>
          </a:prstGeom>
          <a:noFill/>
        </p:spPr>
        <p:txBody>
          <a:bodyPr wrap="square" rtlCol="0">
            <a:spAutoFit/>
          </a:bodyPr>
          <a:lstStyle/>
          <a:p>
            <a:pPr algn="ctr"/>
            <a:r>
              <a:rPr lang="en-US" noProof="0">
                <a:latin typeface="Rockwell Light" panose="02040303020102020203" pitchFamily="18" charset="0"/>
              </a:rPr>
              <a:t>Blanco</a:t>
            </a:r>
          </a:p>
        </p:txBody>
      </p:sp>
      <p:pic>
        <p:nvPicPr>
          <p:cNvPr id="15" name="Picture 2">
            <a:extLst>
              <a:ext uri="{FF2B5EF4-FFF2-40B4-BE49-F238E27FC236}">
                <a16:creationId xmlns:a16="http://schemas.microsoft.com/office/drawing/2014/main" id="{F28566ED-CDFF-8901-7433-A38369436F6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36040A-D7D7-062C-0541-A4AA2AE10612}"/>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
        <p:nvSpPr>
          <p:cNvPr id="3" name="Rectangle 2">
            <a:extLst>
              <a:ext uri="{FF2B5EF4-FFF2-40B4-BE49-F238E27FC236}">
                <a16:creationId xmlns:a16="http://schemas.microsoft.com/office/drawing/2014/main" id="{DE5239A0-40CD-9302-D2D6-5A0AE1F046CA}"/>
              </a:ext>
            </a:extLst>
          </p:cNvPr>
          <p:cNvSpPr/>
          <p:nvPr/>
        </p:nvSpPr>
        <p:spPr>
          <a:xfrm>
            <a:off x="6711696" y="2589467"/>
            <a:ext cx="1463040" cy="221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Box 12">
            <a:extLst>
              <a:ext uri="{FF2B5EF4-FFF2-40B4-BE49-F238E27FC236}">
                <a16:creationId xmlns:a16="http://schemas.microsoft.com/office/drawing/2014/main" id="{B173F46A-A4AB-0FAB-A0B0-7979FC4FF43B}"/>
              </a:ext>
            </a:extLst>
          </p:cNvPr>
          <p:cNvSpPr txBox="1"/>
          <p:nvPr/>
        </p:nvSpPr>
        <p:spPr>
          <a:xfrm>
            <a:off x="2439959" y="1682017"/>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16" name="TextBox 15">
            <a:extLst>
              <a:ext uri="{FF2B5EF4-FFF2-40B4-BE49-F238E27FC236}">
                <a16:creationId xmlns:a16="http://schemas.microsoft.com/office/drawing/2014/main" id="{B704B711-2389-9271-5F90-B7C6D8178135}"/>
              </a:ext>
            </a:extLst>
          </p:cNvPr>
          <p:cNvSpPr txBox="1"/>
          <p:nvPr/>
        </p:nvSpPr>
        <p:spPr>
          <a:xfrm>
            <a:off x="7877111" y="164407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p>
        </p:txBody>
      </p:sp>
      <p:pic>
        <p:nvPicPr>
          <p:cNvPr id="22" name="Picture 21">
            <a:extLst>
              <a:ext uri="{FF2B5EF4-FFF2-40B4-BE49-F238E27FC236}">
                <a16:creationId xmlns:a16="http://schemas.microsoft.com/office/drawing/2014/main" id="{6AAECBE9-83DA-68C5-A0E1-8A6CEDA918E3}"/>
              </a:ext>
            </a:extLst>
          </p:cNvPr>
          <p:cNvPicPr>
            <a:picLocks noChangeAspect="1"/>
          </p:cNvPicPr>
          <p:nvPr/>
        </p:nvPicPr>
        <p:blipFill>
          <a:blip r:embed="rId5"/>
          <a:stretch>
            <a:fillRect/>
          </a:stretch>
        </p:blipFill>
        <p:spPr>
          <a:xfrm>
            <a:off x="6171836" y="2228845"/>
            <a:ext cx="4455458" cy="3496071"/>
          </a:xfrm>
          <a:prstGeom prst="rect">
            <a:avLst/>
          </a:prstGeom>
        </p:spPr>
      </p:pic>
      <p:sp>
        <p:nvSpPr>
          <p:cNvPr id="5" name="Rectangle 4">
            <a:extLst>
              <a:ext uri="{FF2B5EF4-FFF2-40B4-BE49-F238E27FC236}">
                <a16:creationId xmlns:a16="http://schemas.microsoft.com/office/drawing/2014/main" id="{ACB775C3-4347-F88E-3878-662EB15AB8EE}"/>
              </a:ext>
            </a:extLst>
          </p:cNvPr>
          <p:cNvSpPr/>
          <p:nvPr/>
        </p:nvSpPr>
        <p:spPr>
          <a:xfrm>
            <a:off x="882595" y="2531118"/>
            <a:ext cx="1062303" cy="2797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Picture 2" descr="Hy-Vee Foods, Inc.">
            <a:extLst>
              <a:ext uri="{FF2B5EF4-FFF2-40B4-BE49-F238E27FC236}">
                <a16:creationId xmlns:a16="http://schemas.microsoft.com/office/drawing/2014/main" id="{4E619752-F668-9AC7-5549-19A78E9BF8C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9836" b="33776"/>
          <a:stretch/>
        </p:blipFill>
        <p:spPr bwMode="auto">
          <a:xfrm>
            <a:off x="1154276" y="2531118"/>
            <a:ext cx="788921" cy="287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3AEFA4-C08B-BC54-A15B-68ABEB96D9EC}"/>
              </a:ext>
            </a:extLst>
          </p:cNvPr>
          <p:cNvSpPr/>
          <p:nvPr/>
        </p:nvSpPr>
        <p:spPr>
          <a:xfrm>
            <a:off x="6245619" y="2531118"/>
            <a:ext cx="1098156" cy="221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Hy-Vee Foods, Inc.">
            <a:extLst>
              <a:ext uri="{FF2B5EF4-FFF2-40B4-BE49-F238E27FC236}">
                <a16:creationId xmlns:a16="http://schemas.microsoft.com/office/drawing/2014/main" id="{8E651294-14DF-1D5D-2110-154AACF57E3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9836" b="33776"/>
          <a:stretch/>
        </p:blipFill>
        <p:spPr bwMode="auto">
          <a:xfrm>
            <a:off x="6410854" y="2445319"/>
            <a:ext cx="1004537" cy="3655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ile for Central City Liquors">
            <a:extLst>
              <a:ext uri="{FF2B5EF4-FFF2-40B4-BE49-F238E27FC236}">
                <a16:creationId xmlns:a16="http://schemas.microsoft.com/office/drawing/2014/main" id="{34BA2DBF-A69A-F9B0-359F-07D6728AF8A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593" t="5061" r="17587" b="69592"/>
          <a:stretch/>
        </p:blipFill>
        <p:spPr bwMode="auto">
          <a:xfrm>
            <a:off x="6150085" y="3162137"/>
            <a:ext cx="1199612" cy="1751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rofile for Central City Liquors">
            <a:extLst>
              <a:ext uri="{FF2B5EF4-FFF2-40B4-BE49-F238E27FC236}">
                <a16:creationId xmlns:a16="http://schemas.microsoft.com/office/drawing/2014/main" id="{2DC6B4C9-B00D-F839-018F-2800A88795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593" t="5061" r="17587" b="69592"/>
          <a:stretch/>
        </p:blipFill>
        <p:spPr bwMode="auto">
          <a:xfrm>
            <a:off x="775843" y="3162137"/>
            <a:ext cx="1199612" cy="17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432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343E2-1769-3BD4-9CFC-BB67FE95CE3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150D555-129B-F3FF-D454-8A84B8575296}"/>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Pack &amp; ML</a:t>
            </a:r>
            <a:endParaRPr lang="en-US" sz="3500"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3978EE53-5008-E577-1B4E-10CA3E1CA831}"/>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5" name="Picture 2">
            <a:extLst>
              <a:ext uri="{FF2B5EF4-FFF2-40B4-BE49-F238E27FC236}">
                <a16:creationId xmlns:a16="http://schemas.microsoft.com/office/drawing/2014/main" id="{E6CAD277-DB8A-2C73-67D0-71F22A8E8EC3}"/>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D1841-C3FE-8737-67F4-A0996AE58982}"/>
              </a:ext>
            </a:extLst>
          </p:cNvPr>
          <p:cNvSpPr txBox="1"/>
          <p:nvPr/>
        </p:nvSpPr>
        <p:spPr>
          <a:xfrm>
            <a:off x="448351" y="1287754"/>
            <a:ext cx="10568340" cy="461665"/>
          </a:xfrm>
          <a:prstGeom prst="rect">
            <a:avLst/>
          </a:prstGeom>
          <a:noFill/>
        </p:spPr>
        <p:txBody>
          <a:bodyPr wrap="square">
            <a:spAutoFit/>
          </a:bodyPr>
          <a:lstStyle/>
          <a:p>
            <a:r>
              <a:rPr lang="en-US" sz="2400" noProof="0">
                <a:latin typeface="Rockwell Light" panose="02040303020102020203" pitchFamily="18" charset="0"/>
              </a:rPr>
              <a:t>According to the data, the most popular presentations by bottles sold:</a:t>
            </a:r>
          </a:p>
        </p:txBody>
      </p:sp>
      <p:sp>
        <p:nvSpPr>
          <p:cNvPr id="2" name="Title 1">
            <a:extLst>
              <a:ext uri="{FF2B5EF4-FFF2-40B4-BE49-F238E27FC236}">
                <a16:creationId xmlns:a16="http://schemas.microsoft.com/office/drawing/2014/main" id="{50F3A76D-0C40-B56D-9471-4FB5D847171C}"/>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
        <p:nvSpPr>
          <p:cNvPr id="8" name="TextBox 7">
            <a:extLst>
              <a:ext uri="{FF2B5EF4-FFF2-40B4-BE49-F238E27FC236}">
                <a16:creationId xmlns:a16="http://schemas.microsoft.com/office/drawing/2014/main" id="{180B98DA-5DA6-50E9-B4BC-016EA04C75DA}"/>
              </a:ext>
            </a:extLst>
          </p:cNvPr>
          <p:cNvSpPr txBox="1"/>
          <p:nvPr/>
        </p:nvSpPr>
        <p:spPr>
          <a:xfrm>
            <a:off x="9040271" y="3084182"/>
            <a:ext cx="2514929" cy="1938992"/>
          </a:xfrm>
          <a:prstGeom prst="rect">
            <a:avLst/>
          </a:prstGeom>
          <a:noFill/>
        </p:spPr>
        <p:txBody>
          <a:bodyPr wrap="square">
            <a:spAutoFit/>
          </a:bodyPr>
          <a:lstStyle/>
          <a:p>
            <a:pPr algn="ctr"/>
            <a:r>
              <a:rPr lang="en-US" sz="4000" b="1" noProof="0">
                <a:solidFill>
                  <a:srgbClr val="C58008"/>
                </a:solidFill>
                <a:latin typeface="Rockwell Light" panose="02040303020102020203" pitchFamily="18" charset="0"/>
              </a:rPr>
              <a:t>PACK OF </a:t>
            </a:r>
          </a:p>
          <a:p>
            <a:pPr algn="ctr"/>
            <a:r>
              <a:rPr lang="en-US" sz="4000" b="1" noProof="0">
                <a:solidFill>
                  <a:srgbClr val="C58008"/>
                </a:solidFill>
                <a:latin typeface="Rockwell Light" panose="02040303020102020203" pitchFamily="18" charset="0"/>
              </a:rPr>
              <a:t>12 </a:t>
            </a:r>
            <a:r>
              <a:rPr lang="en-US" sz="4000" noProof="0">
                <a:latin typeface="Rockwell Light" panose="02040303020102020203" pitchFamily="18" charset="0"/>
              </a:rPr>
              <a:t>BOTTLES</a:t>
            </a:r>
          </a:p>
        </p:txBody>
      </p:sp>
      <p:sp>
        <p:nvSpPr>
          <p:cNvPr id="11" name="TextBox 10">
            <a:extLst>
              <a:ext uri="{FF2B5EF4-FFF2-40B4-BE49-F238E27FC236}">
                <a16:creationId xmlns:a16="http://schemas.microsoft.com/office/drawing/2014/main" id="{01FD4EA2-ED37-AEAA-6755-EAAC41E789BA}"/>
              </a:ext>
            </a:extLst>
          </p:cNvPr>
          <p:cNvSpPr txBox="1"/>
          <p:nvPr/>
        </p:nvSpPr>
        <p:spPr>
          <a:xfrm>
            <a:off x="680813" y="3084182"/>
            <a:ext cx="2098964" cy="1938992"/>
          </a:xfrm>
          <a:prstGeom prst="rect">
            <a:avLst/>
          </a:prstGeom>
          <a:noFill/>
        </p:spPr>
        <p:txBody>
          <a:bodyPr wrap="square">
            <a:spAutoFit/>
          </a:bodyPr>
          <a:lstStyle/>
          <a:p>
            <a:pPr algn="ctr"/>
            <a:r>
              <a:rPr lang="en-US" sz="4000" noProof="0">
                <a:latin typeface="Rockwell Light" panose="02040303020102020203" pitchFamily="18" charset="0"/>
              </a:rPr>
              <a:t>BOTTLE OF</a:t>
            </a:r>
          </a:p>
          <a:p>
            <a:pPr algn="ctr"/>
            <a:r>
              <a:rPr lang="en-US" sz="4000" noProof="0">
                <a:latin typeface="Rockwell Light" panose="02040303020102020203" pitchFamily="18" charset="0"/>
              </a:rPr>
              <a:t> </a:t>
            </a:r>
            <a:r>
              <a:rPr lang="en-US" sz="4000" b="1" noProof="0">
                <a:solidFill>
                  <a:srgbClr val="C58008"/>
                </a:solidFill>
                <a:latin typeface="Rockwell Light" panose="02040303020102020203" pitchFamily="18" charset="0"/>
              </a:rPr>
              <a:t>750 ML</a:t>
            </a:r>
          </a:p>
        </p:txBody>
      </p:sp>
      <p:pic>
        <p:nvPicPr>
          <p:cNvPr id="1028" name="Picture 4" descr="Cazadores Blanco Tequila 12 Bottle Case - Tequila - Dons Liquors &amp; Wine —  Don's Liquors &amp; Wine">
            <a:extLst>
              <a:ext uri="{FF2B5EF4-FFF2-40B4-BE49-F238E27FC236}">
                <a16:creationId xmlns:a16="http://schemas.microsoft.com/office/drawing/2014/main" id="{15FDB90F-1855-3F5C-444A-1DCF5EFCC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684" y="2589452"/>
            <a:ext cx="4180680" cy="418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47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D676-4EE5-C935-E5B5-6C9D7BD10E96}"/>
              </a:ext>
            </a:extLst>
          </p:cNvPr>
          <p:cNvSpPr>
            <a:spLocks noGrp="1"/>
          </p:cNvSpPr>
          <p:nvPr>
            <p:ph type="title"/>
          </p:nvPr>
        </p:nvSpPr>
        <p:spPr/>
        <p:txBody>
          <a:bodyPr/>
          <a:lstStyle/>
          <a:p>
            <a:r>
              <a:rPr lang="en-US" noProof="0">
                <a:latin typeface="Rockwell Light" panose="020F0502020204030204" pitchFamily="18" charset="0"/>
              </a:rPr>
              <a:t>The Dataset</a:t>
            </a:r>
          </a:p>
        </p:txBody>
      </p:sp>
      <p:sp>
        <p:nvSpPr>
          <p:cNvPr id="4" name="Text Placeholder 3">
            <a:extLst>
              <a:ext uri="{FF2B5EF4-FFF2-40B4-BE49-F238E27FC236}">
                <a16:creationId xmlns:a16="http://schemas.microsoft.com/office/drawing/2014/main" id="{4C49B0E4-A613-B5BA-15FE-C0B86C401804}"/>
              </a:ext>
            </a:extLst>
          </p:cNvPr>
          <p:cNvSpPr>
            <a:spLocks noGrp="1"/>
          </p:cNvSpPr>
          <p:nvPr>
            <p:ph type="body" sz="half" idx="2"/>
          </p:nvPr>
        </p:nvSpPr>
        <p:spPr>
          <a:xfrm>
            <a:off x="839788" y="2168613"/>
            <a:ext cx="3932237" cy="3811588"/>
          </a:xfrm>
        </p:spPr>
        <p:txBody>
          <a:bodyPr vert="horz" lIns="91440" tIns="45720" rIns="91440" bIns="45720" rtlCol="0" anchor="t">
            <a:normAutofit/>
          </a:bodyPr>
          <a:lstStyle/>
          <a:p>
            <a:pPr marL="285750" indent="-285750">
              <a:lnSpc>
                <a:spcPct val="100000"/>
              </a:lnSpc>
              <a:buFont typeface="Arial" panose="020B0604020202020204" pitchFamily="34" charset="0"/>
              <a:buChar char="•"/>
            </a:pPr>
            <a:r>
              <a:rPr lang="en-US" sz="2200" b="0" i="0" noProof="0">
                <a:effectLst/>
                <a:latin typeface="Rockwell Light"/>
              </a:rPr>
              <a:t>Spirits purchase transactional data from Iowa, USA (B2B). </a:t>
            </a:r>
          </a:p>
          <a:p>
            <a:pPr marL="285750" indent="-285750">
              <a:lnSpc>
                <a:spcPct val="100000"/>
              </a:lnSpc>
              <a:buFont typeface="Arial" panose="020B0604020202020204" pitchFamily="34" charset="0"/>
              <a:buChar char="•"/>
            </a:pPr>
            <a:r>
              <a:rPr lang="en-US" sz="2200" b="0" i="0" noProof="0">
                <a:effectLst/>
                <a:latin typeface="Rockwell Light"/>
              </a:rPr>
              <a:t>Class “E” liquor licensees.</a:t>
            </a:r>
            <a:r>
              <a:rPr lang="en-US" sz="2200" baseline="30000" noProof="0">
                <a:latin typeface="Rockwell Light"/>
              </a:rPr>
              <a:t>1</a:t>
            </a:r>
          </a:p>
          <a:p>
            <a:pPr marL="285750" indent="-285750">
              <a:lnSpc>
                <a:spcPct val="100000"/>
              </a:lnSpc>
              <a:buFont typeface="Arial" panose="020B0604020202020204" pitchFamily="34" charset="0"/>
              <a:buChar char="•"/>
            </a:pPr>
            <a:r>
              <a:rPr lang="en-US" sz="2200" b="0" i="0" noProof="0">
                <a:effectLst/>
                <a:latin typeface="Rockwell Light"/>
              </a:rPr>
              <a:t>January 1</a:t>
            </a:r>
            <a:r>
              <a:rPr lang="en-US" sz="2200" b="0" i="0" baseline="30000" noProof="0">
                <a:effectLst/>
                <a:latin typeface="Rockwell Light"/>
              </a:rPr>
              <a:t>st</a:t>
            </a:r>
            <a:r>
              <a:rPr lang="en-US" sz="2200" b="0" i="0" noProof="0">
                <a:effectLst/>
                <a:latin typeface="Rockwell Light"/>
              </a:rPr>
              <a:t> , 2012 to December 31</a:t>
            </a:r>
            <a:r>
              <a:rPr lang="en-US" sz="2200" b="0" i="0" baseline="30000" noProof="0">
                <a:effectLst/>
                <a:latin typeface="Rockwell Light"/>
              </a:rPr>
              <a:t>st</a:t>
            </a:r>
            <a:r>
              <a:rPr lang="en-US" sz="2200" b="0" i="0" noProof="0">
                <a:effectLst/>
                <a:latin typeface="Rockwell Light"/>
              </a:rPr>
              <a:t>, 2024.</a:t>
            </a:r>
          </a:p>
          <a:p>
            <a:pPr marL="285750" indent="-285750">
              <a:lnSpc>
                <a:spcPct val="100000"/>
              </a:lnSpc>
              <a:buFont typeface="Arial" panose="020B0604020202020204" pitchFamily="34" charset="0"/>
              <a:buChar char="•"/>
            </a:pPr>
            <a:r>
              <a:rPr lang="en-US" sz="2200" noProof="0">
                <a:latin typeface="Rockwell Light"/>
              </a:rPr>
              <a:t>Over </a:t>
            </a:r>
            <a:r>
              <a:rPr lang="en-US" sz="2200" b="1" u="sng" noProof="0">
                <a:solidFill>
                  <a:srgbClr val="C58008"/>
                </a:solidFill>
                <a:latin typeface="Rockwell Light"/>
              </a:rPr>
              <a:t>30 million items </a:t>
            </a:r>
            <a:r>
              <a:rPr lang="en-US" sz="2200" noProof="0">
                <a:latin typeface="Rockwell Light"/>
              </a:rPr>
              <a:t>to analyze.</a:t>
            </a:r>
            <a:endParaRPr lang="en-US" sz="2200" i="0" noProof="0">
              <a:effectLst/>
              <a:latin typeface="Rockwell Light"/>
            </a:endParaRPr>
          </a:p>
          <a:p>
            <a:pPr>
              <a:lnSpc>
                <a:spcPct val="100000"/>
              </a:lnSpc>
            </a:pPr>
            <a:endParaRPr lang="en-US" sz="2500" b="0" i="0" noProof="0">
              <a:effectLst/>
              <a:latin typeface="Rockwell Light" panose="02040303020102020203" pitchFamily="18" charset="0"/>
            </a:endParaRPr>
          </a:p>
        </p:txBody>
      </p:sp>
      <p:cxnSp>
        <p:nvCxnSpPr>
          <p:cNvPr id="6" name="Straight Connector 5">
            <a:extLst>
              <a:ext uri="{FF2B5EF4-FFF2-40B4-BE49-F238E27FC236}">
                <a16:creationId xmlns:a16="http://schemas.microsoft.com/office/drawing/2014/main" id="{C9EFC965-1AF2-0732-E4F6-64CB5A5912B4}"/>
              </a:ext>
            </a:extLst>
          </p:cNvPr>
          <p:cNvCxnSpPr/>
          <p:nvPr/>
        </p:nvCxnSpPr>
        <p:spPr>
          <a:xfrm>
            <a:off x="839788" y="205740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8194" name="Picture 2" descr="Study finds alcohol sales increased $2 million a day during first few  months of COVID-19 pandemic - Sunnybrook Hospital">
            <a:extLst>
              <a:ext uri="{FF2B5EF4-FFF2-40B4-BE49-F238E27FC236}">
                <a16:creationId xmlns:a16="http://schemas.microsoft.com/office/drawing/2014/main" id="{EAF470F0-8B30-358E-6416-64644C6FAA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44" r="38242"/>
          <a:stretch/>
        </p:blipFill>
        <p:spPr bwMode="auto">
          <a:xfrm>
            <a:off x="6289588" y="0"/>
            <a:ext cx="5902411"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26DBB1-E570-FACC-4D70-E5BD6A392FE8}"/>
              </a:ext>
            </a:extLst>
          </p:cNvPr>
          <p:cNvSpPr txBox="1"/>
          <p:nvPr/>
        </p:nvSpPr>
        <p:spPr>
          <a:xfrm>
            <a:off x="0" y="6400800"/>
            <a:ext cx="6098058" cy="369332"/>
          </a:xfrm>
          <a:prstGeom prst="rect">
            <a:avLst/>
          </a:prstGeom>
          <a:noFill/>
        </p:spPr>
        <p:txBody>
          <a:bodyPr wrap="square">
            <a:spAutoFit/>
          </a:bodyPr>
          <a:lstStyle/>
          <a:p>
            <a:r>
              <a:rPr lang="en-US" sz="900" b="0" i="0" noProof="0">
                <a:effectLst/>
                <a:latin typeface="Rockwell Light" panose="02040303020102020203" pitchFamily="18" charset="0"/>
              </a:rPr>
              <a:t>1. Class ‘E’ license allows commercial establishments to sell liquor for off-premises consumption in original unopened containers.</a:t>
            </a:r>
            <a:endParaRPr lang="en-US" sz="900" noProof="0">
              <a:latin typeface="Rockwell Light" panose="02040303020102020203" pitchFamily="18" charset="0"/>
            </a:endParaRPr>
          </a:p>
        </p:txBody>
      </p:sp>
      <p:pic>
        <p:nvPicPr>
          <p:cNvPr id="5" name="Picture 2">
            <a:extLst>
              <a:ext uri="{FF2B5EF4-FFF2-40B4-BE49-F238E27FC236}">
                <a16:creationId xmlns:a16="http://schemas.microsoft.com/office/drawing/2014/main" id="{6E24BC6C-58A5-EAB8-B2D4-D0799A5D0C92}"/>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573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1429D-254A-D451-83CB-6CE59C40E1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23B9B4-0A0F-16BD-3F48-4A8DBDD897D0}"/>
              </a:ext>
            </a:extLst>
          </p:cNvPr>
          <p:cNvSpPr txBox="1"/>
          <p:nvPr/>
        </p:nvSpPr>
        <p:spPr>
          <a:xfrm>
            <a:off x="2396119" y="5946305"/>
            <a:ext cx="1765946" cy="369332"/>
          </a:xfrm>
          <a:prstGeom prst="rect">
            <a:avLst/>
          </a:prstGeom>
          <a:noFill/>
        </p:spPr>
        <p:txBody>
          <a:bodyPr wrap="square" rtlCol="0">
            <a:spAutoFit/>
          </a:bodyPr>
          <a:lstStyle/>
          <a:p>
            <a:pPr algn="ctr"/>
            <a:r>
              <a:rPr lang="en-US" b="1" noProof="0">
                <a:latin typeface="Rockwell Light" panose="02040303020102020203" pitchFamily="18" charset="0"/>
              </a:rPr>
              <a:t>All Tequila</a:t>
            </a:r>
          </a:p>
        </p:txBody>
      </p:sp>
      <p:sp>
        <p:nvSpPr>
          <p:cNvPr id="5" name="TextBox 4">
            <a:extLst>
              <a:ext uri="{FF2B5EF4-FFF2-40B4-BE49-F238E27FC236}">
                <a16:creationId xmlns:a16="http://schemas.microsoft.com/office/drawing/2014/main" id="{A8C09C77-5178-91F3-2E96-1022E0C25856}"/>
              </a:ext>
            </a:extLst>
          </p:cNvPr>
          <p:cNvSpPr txBox="1"/>
          <p:nvPr/>
        </p:nvSpPr>
        <p:spPr>
          <a:xfrm>
            <a:off x="7438975" y="5946305"/>
            <a:ext cx="3524250" cy="369332"/>
          </a:xfrm>
          <a:prstGeom prst="rect">
            <a:avLst/>
          </a:prstGeom>
          <a:noFill/>
        </p:spPr>
        <p:txBody>
          <a:bodyPr wrap="square" rtlCol="0">
            <a:spAutoFit/>
          </a:bodyPr>
          <a:lstStyle/>
          <a:p>
            <a:pPr algn="ctr"/>
            <a:r>
              <a:rPr lang="en-US" b="1" noProof="0">
                <a:latin typeface="Rockwell Light" panose="02040303020102020203" pitchFamily="18" charset="0"/>
              </a:rPr>
              <a:t>Blanco</a:t>
            </a:r>
          </a:p>
        </p:txBody>
      </p:sp>
      <p:cxnSp>
        <p:nvCxnSpPr>
          <p:cNvPr id="10" name="Straight Connector 9">
            <a:extLst>
              <a:ext uri="{FF2B5EF4-FFF2-40B4-BE49-F238E27FC236}">
                <a16:creationId xmlns:a16="http://schemas.microsoft.com/office/drawing/2014/main" id="{B09008C1-57A6-3099-6A66-6C390204D850}"/>
              </a:ext>
            </a:extLst>
          </p:cNvPr>
          <p:cNvCxnSpPr>
            <a:cxnSpLocks/>
          </p:cNvCxnSpPr>
          <p:nvPr/>
        </p:nvCxnSpPr>
        <p:spPr>
          <a:xfrm>
            <a:off x="5948997" y="2531118"/>
            <a:ext cx="0" cy="3120622"/>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90C6AF08-C2D7-8CA6-E229-867F05B36C38}"/>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Top Tequila Vendors (competitors)</a:t>
            </a:r>
            <a:endParaRPr lang="en-US" sz="3500" noProof="0">
              <a:latin typeface="Rockwell Light" panose="020F0502020204030204" pitchFamily="18" charset="0"/>
            </a:endParaRPr>
          </a:p>
        </p:txBody>
      </p:sp>
      <p:cxnSp>
        <p:nvCxnSpPr>
          <p:cNvPr id="18" name="Straight Connector 17">
            <a:extLst>
              <a:ext uri="{FF2B5EF4-FFF2-40B4-BE49-F238E27FC236}">
                <a16:creationId xmlns:a16="http://schemas.microsoft.com/office/drawing/2014/main" id="{535C2BAB-AFAD-6D32-E4B7-3D73E90EF6F3}"/>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31" name="Picture 2">
            <a:extLst>
              <a:ext uri="{FF2B5EF4-FFF2-40B4-BE49-F238E27FC236}">
                <a16:creationId xmlns:a16="http://schemas.microsoft.com/office/drawing/2014/main" id="{90F10382-6237-C949-2288-BBBDC434D94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1F56DAA-0477-B67E-CCA6-D2FF1153A7D0}"/>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pic>
        <p:nvPicPr>
          <p:cNvPr id="7" name="Picture 6">
            <a:extLst>
              <a:ext uri="{FF2B5EF4-FFF2-40B4-BE49-F238E27FC236}">
                <a16:creationId xmlns:a16="http://schemas.microsoft.com/office/drawing/2014/main" id="{CFC467B1-0957-3D07-335A-394DC81CFF7B}"/>
              </a:ext>
            </a:extLst>
          </p:cNvPr>
          <p:cNvPicPr>
            <a:picLocks noChangeAspect="1"/>
          </p:cNvPicPr>
          <p:nvPr/>
        </p:nvPicPr>
        <p:blipFill>
          <a:blip r:embed="rId4"/>
          <a:srcRect t="10467"/>
          <a:stretch/>
        </p:blipFill>
        <p:spPr>
          <a:xfrm>
            <a:off x="745933" y="2290617"/>
            <a:ext cx="4868594" cy="3655687"/>
          </a:xfrm>
          <a:prstGeom prst="rect">
            <a:avLst/>
          </a:prstGeom>
        </p:spPr>
      </p:pic>
      <p:pic>
        <p:nvPicPr>
          <p:cNvPr id="11" name="Picture 10">
            <a:extLst>
              <a:ext uri="{FF2B5EF4-FFF2-40B4-BE49-F238E27FC236}">
                <a16:creationId xmlns:a16="http://schemas.microsoft.com/office/drawing/2014/main" id="{2C5BE313-D442-A90C-13F8-D4C0A395F64E}"/>
              </a:ext>
            </a:extLst>
          </p:cNvPr>
          <p:cNvPicPr>
            <a:picLocks noChangeAspect="1"/>
          </p:cNvPicPr>
          <p:nvPr/>
        </p:nvPicPr>
        <p:blipFill>
          <a:blip r:embed="rId5"/>
          <a:srcRect t="13097"/>
          <a:stretch/>
        </p:blipFill>
        <p:spPr>
          <a:xfrm>
            <a:off x="6356168" y="2355273"/>
            <a:ext cx="4868591" cy="3548299"/>
          </a:xfrm>
          <a:prstGeom prst="rect">
            <a:avLst/>
          </a:prstGeom>
        </p:spPr>
      </p:pic>
      <p:sp>
        <p:nvSpPr>
          <p:cNvPr id="4" name="TextBox 3">
            <a:extLst>
              <a:ext uri="{FF2B5EF4-FFF2-40B4-BE49-F238E27FC236}">
                <a16:creationId xmlns:a16="http://schemas.microsoft.com/office/drawing/2014/main" id="{876A82EC-3FDD-B78C-B3A3-978A3D0DE0A2}"/>
              </a:ext>
            </a:extLst>
          </p:cNvPr>
          <p:cNvSpPr txBox="1"/>
          <p:nvPr/>
        </p:nvSpPr>
        <p:spPr>
          <a:xfrm>
            <a:off x="2173639" y="164407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endParaRPr lang="en-US" noProof="0">
              <a:solidFill>
                <a:srgbClr val="C58008"/>
              </a:solidFill>
              <a:latin typeface="Rockwell Light" panose="02040303020102020203" pitchFamily="18" charset="0"/>
            </a:endParaRPr>
          </a:p>
        </p:txBody>
      </p:sp>
      <p:sp>
        <p:nvSpPr>
          <p:cNvPr id="6" name="TextBox 5">
            <a:extLst>
              <a:ext uri="{FF2B5EF4-FFF2-40B4-BE49-F238E27FC236}">
                <a16:creationId xmlns:a16="http://schemas.microsoft.com/office/drawing/2014/main" id="{8E3621FE-CA9F-5D34-B503-FB1C3C810821}"/>
              </a:ext>
            </a:extLst>
          </p:cNvPr>
          <p:cNvSpPr txBox="1"/>
          <p:nvPr/>
        </p:nvSpPr>
        <p:spPr>
          <a:xfrm>
            <a:off x="7877111" y="164407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Revenue ($)</a:t>
            </a:r>
          </a:p>
        </p:txBody>
      </p:sp>
      <p:sp>
        <p:nvSpPr>
          <p:cNvPr id="8" name="Rectangle 7">
            <a:extLst>
              <a:ext uri="{FF2B5EF4-FFF2-40B4-BE49-F238E27FC236}">
                <a16:creationId xmlns:a16="http://schemas.microsoft.com/office/drawing/2014/main" id="{DA08C7D1-02E6-3431-7A6F-862606FB5453}"/>
              </a:ext>
            </a:extLst>
          </p:cNvPr>
          <p:cNvSpPr/>
          <p:nvPr/>
        </p:nvSpPr>
        <p:spPr>
          <a:xfrm>
            <a:off x="1339273" y="2531118"/>
            <a:ext cx="1056846" cy="2397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052" name="Picture 4" descr="Diageo logo in transparent PNG and vectorized SVG formats">
            <a:extLst>
              <a:ext uri="{FF2B5EF4-FFF2-40B4-BE49-F238E27FC236}">
                <a16:creationId xmlns:a16="http://schemas.microsoft.com/office/drawing/2014/main" id="{4A9AEBEF-B426-B6F1-00FB-C8E978A74E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9655" y="2492191"/>
            <a:ext cx="878190" cy="1883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B7A9F34-D432-0CA0-9161-547D82601806}"/>
              </a:ext>
            </a:extLst>
          </p:cNvPr>
          <p:cNvSpPr/>
          <p:nvPr/>
        </p:nvSpPr>
        <p:spPr>
          <a:xfrm>
            <a:off x="6729445" y="2625283"/>
            <a:ext cx="1056846" cy="275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 name="Picture 4" descr="Diageo logo in transparent PNG and vectorized SVG formats">
            <a:extLst>
              <a:ext uri="{FF2B5EF4-FFF2-40B4-BE49-F238E27FC236}">
                <a16:creationId xmlns:a16="http://schemas.microsoft.com/office/drawing/2014/main" id="{5C908775-8A1D-68F9-62D5-9F1B06F511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9827" y="2586356"/>
            <a:ext cx="878190" cy="1883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99C28CB-8BAC-BB25-BAB2-9B5198D7053B}"/>
              </a:ext>
            </a:extLst>
          </p:cNvPr>
          <p:cNvSpPr txBox="1"/>
          <p:nvPr/>
        </p:nvSpPr>
        <p:spPr>
          <a:xfrm>
            <a:off x="4488255" y="4742936"/>
            <a:ext cx="1293507" cy="442674"/>
          </a:xfrm>
          <a:prstGeom prst="roundRect">
            <a:avLst/>
          </a:prstGeom>
          <a:solidFill>
            <a:schemeClr val="bg1"/>
          </a:solidFill>
        </p:spPr>
        <p:txBody>
          <a:bodyPr wrap="square" rtlCol="0">
            <a:spAutoFit/>
          </a:bodyPr>
          <a:lstStyle/>
          <a:p>
            <a:r>
              <a:rPr lang="en-US" sz="1000">
                <a:solidFill>
                  <a:srgbClr val="C58008"/>
                </a:solidFill>
                <a:latin typeface="Constantia" panose="02030602050306030303" pitchFamily="18" charset="0"/>
              </a:rPr>
              <a:t>Sazerac Company inc. 11,82%. </a:t>
            </a:r>
          </a:p>
        </p:txBody>
      </p:sp>
      <p:sp>
        <p:nvSpPr>
          <p:cNvPr id="15" name="TextBox 14">
            <a:extLst>
              <a:ext uri="{FF2B5EF4-FFF2-40B4-BE49-F238E27FC236}">
                <a16:creationId xmlns:a16="http://schemas.microsoft.com/office/drawing/2014/main" id="{5AEC5E35-0931-A5CD-AF90-6909FBB2CDCC}"/>
              </a:ext>
            </a:extLst>
          </p:cNvPr>
          <p:cNvSpPr txBox="1"/>
          <p:nvPr/>
        </p:nvSpPr>
        <p:spPr>
          <a:xfrm>
            <a:off x="4524605" y="3034016"/>
            <a:ext cx="1293507" cy="272415"/>
          </a:xfrm>
          <a:prstGeom prst="roundRect">
            <a:avLst/>
          </a:prstGeom>
          <a:solidFill>
            <a:schemeClr val="bg1"/>
          </a:solidFill>
        </p:spPr>
        <p:txBody>
          <a:bodyPr wrap="square" rtlCol="0">
            <a:spAutoFit/>
          </a:bodyPr>
          <a:lstStyle/>
          <a:p>
            <a:r>
              <a:rPr lang="en-US" sz="1000">
                <a:solidFill>
                  <a:srgbClr val="C58008"/>
                </a:solidFill>
                <a:latin typeface="Constantia" panose="02030602050306030303" pitchFamily="18" charset="0"/>
              </a:rPr>
              <a:t>Proximo 21.77%</a:t>
            </a:r>
          </a:p>
        </p:txBody>
      </p:sp>
      <p:sp>
        <p:nvSpPr>
          <p:cNvPr id="16" name="TextBox 15">
            <a:extLst>
              <a:ext uri="{FF2B5EF4-FFF2-40B4-BE49-F238E27FC236}">
                <a16:creationId xmlns:a16="http://schemas.microsoft.com/office/drawing/2014/main" id="{B2BEB862-9031-FC74-ADCD-5E573831FFE3}"/>
              </a:ext>
            </a:extLst>
          </p:cNvPr>
          <p:cNvSpPr txBox="1"/>
          <p:nvPr/>
        </p:nvSpPr>
        <p:spPr>
          <a:xfrm>
            <a:off x="3757884" y="5429749"/>
            <a:ext cx="1293507" cy="272415"/>
          </a:xfrm>
          <a:prstGeom prst="roundRect">
            <a:avLst/>
          </a:prstGeom>
          <a:solidFill>
            <a:schemeClr val="bg1"/>
          </a:solidFill>
        </p:spPr>
        <p:txBody>
          <a:bodyPr wrap="square" rtlCol="0">
            <a:spAutoFit/>
          </a:bodyPr>
          <a:lstStyle/>
          <a:p>
            <a:r>
              <a:rPr lang="en-US" sz="1000">
                <a:solidFill>
                  <a:srgbClr val="C58008"/>
                </a:solidFill>
                <a:latin typeface="Constantia" panose="02030602050306030303" pitchFamily="18" charset="0"/>
              </a:rPr>
              <a:t>Bacardi 10,21%. </a:t>
            </a:r>
          </a:p>
        </p:txBody>
      </p:sp>
      <p:sp>
        <p:nvSpPr>
          <p:cNvPr id="17" name="TextBox 16">
            <a:extLst>
              <a:ext uri="{FF2B5EF4-FFF2-40B4-BE49-F238E27FC236}">
                <a16:creationId xmlns:a16="http://schemas.microsoft.com/office/drawing/2014/main" id="{A1B590CA-1C62-A83E-79A6-3A049718D2E6}"/>
              </a:ext>
            </a:extLst>
          </p:cNvPr>
          <p:cNvSpPr txBox="1"/>
          <p:nvPr/>
        </p:nvSpPr>
        <p:spPr>
          <a:xfrm>
            <a:off x="1339273" y="5429527"/>
            <a:ext cx="1618111" cy="442674"/>
          </a:xfrm>
          <a:prstGeom prst="roundRect">
            <a:avLst/>
          </a:prstGeom>
          <a:solidFill>
            <a:schemeClr val="bg1"/>
          </a:solidFill>
        </p:spPr>
        <p:txBody>
          <a:bodyPr wrap="square" rtlCol="0">
            <a:spAutoFit/>
          </a:bodyPr>
          <a:lstStyle/>
          <a:p>
            <a:pPr algn="ctr"/>
            <a:r>
              <a:rPr lang="en-US" sz="1000">
                <a:solidFill>
                  <a:srgbClr val="C58008"/>
                </a:solidFill>
                <a:latin typeface="Constantia" panose="02030602050306030303" pitchFamily="18" charset="0"/>
              </a:rPr>
              <a:t>Mast-</a:t>
            </a:r>
            <a:r>
              <a:rPr lang="en-US" sz="1000" err="1">
                <a:solidFill>
                  <a:srgbClr val="C58008"/>
                </a:solidFill>
                <a:latin typeface="Constantia" panose="02030602050306030303" pitchFamily="18" charset="0"/>
              </a:rPr>
              <a:t>Jagermeister</a:t>
            </a:r>
            <a:r>
              <a:rPr lang="en-US" sz="1000">
                <a:solidFill>
                  <a:srgbClr val="C58008"/>
                </a:solidFill>
                <a:latin typeface="Constantia" panose="02030602050306030303" pitchFamily="18" charset="0"/>
              </a:rPr>
              <a:t> 8,52%. </a:t>
            </a:r>
          </a:p>
        </p:txBody>
      </p:sp>
      <p:sp>
        <p:nvSpPr>
          <p:cNvPr id="19" name="TextBox 18">
            <a:extLst>
              <a:ext uri="{FF2B5EF4-FFF2-40B4-BE49-F238E27FC236}">
                <a16:creationId xmlns:a16="http://schemas.microsoft.com/office/drawing/2014/main" id="{B55723C4-23BE-C6A7-7DB2-ECBD85F99D8A}"/>
              </a:ext>
            </a:extLst>
          </p:cNvPr>
          <p:cNvSpPr txBox="1"/>
          <p:nvPr/>
        </p:nvSpPr>
        <p:spPr>
          <a:xfrm>
            <a:off x="8913761" y="5460898"/>
            <a:ext cx="1293507" cy="442674"/>
          </a:xfrm>
          <a:prstGeom prst="roundRect">
            <a:avLst/>
          </a:prstGeom>
          <a:solidFill>
            <a:schemeClr val="bg1"/>
          </a:solidFill>
        </p:spPr>
        <p:txBody>
          <a:bodyPr wrap="square" rtlCol="0">
            <a:spAutoFit/>
          </a:bodyPr>
          <a:lstStyle/>
          <a:p>
            <a:pPr algn="ctr"/>
            <a:r>
              <a:rPr lang="en-US" sz="1000">
                <a:solidFill>
                  <a:srgbClr val="C58008"/>
                </a:solidFill>
                <a:latin typeface="Constantia" panose="02030602050306030303" pitchFamily="18" charset="0"/>
              </a:rPr>
              <a:t>Sazerac Company Inc. 6,31%. </a:t>
            </a:r>
          </a:p>
        </p:txBody>
      </p:sp>
      <p:sp>
        <p:nvSpPr>
          <p:cNvPr id="20" name="TextBox 19">
            <a:extLst>
              <a:ext uri="{FF2B5EF4-FFF2-40B4-BE49-F238E27FC236}">
                <a16:creationId xmlns:a16="http://schemas.microsoft.com/office/drawing/2014/main" id="{B0F5454E-80ED-6A77-FD42-289D3239DBA8}"/>
              </a:ext>
            </a:extLst>
          </p:cNvPr>
          <p:cNvSpPr txBox="1"/>
          <p:nvPr/>
        </p:nvSpPr>
        <p:spPr>
          <a:xfrm>
            <a:off x="9741271" y="5040997"/>
            <a:ext cx="1618111" cy="442674"/>
          </a:xfrm>
          <a:prstGeom prst="roundRect">
            <a:avLst/>
          </a:prstGeom>
          <a:solidFill>
            <a:schemeClr val="bg1"/>
          </a:solidFill>
        </p:spPr>
        <p:txBody>
          <a:bodyPr wrap="square" rtlCol="0">
            <a:spAutoFit/>
          </a:bodyPr>
          <a:lstStyle/>
          <a:p>
            <a:pPr algn="ctr"/>
            <a:r>
              <a:rPr lang="en-US" sz="1000">
                <a:solidFill>
                  <a:srgbClr val="C58008"/>
                </a:solidFill>
                <a:latin typeface="Constantia" panose="02030602050306030303" pitchFamily="18" charset="0"/>
              </a:rPr>
              <a:t>Mast-</a:t>
            </a:r>
            <a:r>
              <a:rPr lang="en-US" sz="1000" err="1">
                <a:solidFill>
                  <a:srgbClr val="C58008"/>
                </a:solidFill>
                <a:latin typeface="Constantia" panose="02030602050306030303" pitchFamily="18" charset="0"/>
              </a:rPr>
              <a:t>Jagermeister</a:t>
            </a:r>
            <a:r>
              <a:rPr lang="en-US" sz="1000">
                <a:solidFill>
                  <a:srgbClr val="C58008"/>
                </a:solidFill>
                <a:latin typeface="Constantia" panose="02030602050306030303" pitchFamily="18" charset="0"/>
              </a:rPr>
              <a:t> 24,83%. </a:t>
            </a:r>
          </a:p>
        </p:txBody>
      </p:sp>
      <p:sp>
        <p:nvSpPr>
          <p:cNvPr id="21" name="TextBox 20">
            <a:extLst>
              <a:ext uri="{FF2B5EF4-FFF2-40B4-BE49-F238E27FC236}">
                <a16:creationId xmlns:a16="http://schemas.microsoft.com/office/drawing/2014/main" id="{42343D2B-6DD6-66B4-683A-D45CA1DB9BA6}"/>
              </a:ext>
            </a:extLst>
          </p:cNvPr>
          <p:cNvSpPr txBox="1"/>
          <p:nvPr/>
        </p:nvSpPr>
        <p:spPr>
          <a:xfrm>
            <a:off x="6456712" y="5369423"/>
            <a:ext cx="1833003" cy="272415"/>
          </a:xfrm>
          <a:prstGeom prst="roundRect">
            <a:avLst/>
          </a:prstGeom>
          <a:solidFill>
            <a:schemeClr val="bg1"/>
          </a:solidFill>
        </p:spPr>
        <p:txBody>
          <a:bodyPr wrap="square" rtlCol="0">
            <a:spAutoFit/>
          </a:bodyPr>
          <a:lstStyle/>
          <a:p>
            <a:pPr algn="ctr"/>
            <a:r>
              <a:rPr lang="en-US" sz="1000">
                <a:solidFill>
                  <a:srgbClr val="C58008"/>
                </a:solidFill>
                <a:latin typeface="Constantia" panose="02030602050306030303" pitchFamily="18" charset="0"/>
              </a:rPr>
              <a:t>MPL Brands NV Inc 1,65%. </a:t>
            </a:r>
          </a:p>
        </p:txBody>
      </p:sp>
    </p:spTree>
    <p:extLst>
      <p:ext uri="{BB962C8B-B14F-4D97-AF65-F5344CB8AC3E}">
        <p14:creationId xmlns:p14="http://schemas.microsoft.com/office/powerpoint/2010/main" val="1131877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5123A-71A2-9979-A71D-2051A531B6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FB14437-41E5-9A51-93BB-8772E148C883}"/>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Price for Tequila</a:t>
            </a:r>
            <a:endParaRPr lang="en-US" sz="3500"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6EED813B-BB79-1076-1041-C3F9CD2736B8}"/>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F713C3C-1CD2-7B6A-712C-F7DB41C8FC9F}"/>
              </a:ext>
            </a:extLst>
          </p:cNvPr>
          <p:cNvSpPr txBox="1"/>
          <p:nvPr/>
        </p:nvSpPr>
        <p:spPr>
          <a:xfrm>
            <a:off x="462982" y="1166477"/>
            <a:ext cx="9493005" cy="369332"/>
          </a:xfrm>
          <a:prstGeom prst="rect">
            <a:avLst/>
          </a:prstGeom>
          <a:noFill/>
        </p:spPr>
        <p:txBody>
          <a:bodyPr wrap="square" rtlCol="0">
            <a:spAutoFit/>
          </a:bodyPr>
          <a:lstStyle/>
          <a:p>
            <a:r>
              <a:rPr lang="en-US" sz="1800" noProof="0">
                <a:latin typeface="Rockwell Light" panose="02040303020102020203" pitchFamily="18" charset="0"/>
              </a:rPr>
              <a:t>In Liters, reflecting consumption, </a:t>
            </a:r>
            <a:r>
              <a:rPr lang="en-US" sz="1800" b="1" noProof="0">
                <a:solidFill>
                  <a:srgbClr val="C58008"/>
                </a:solidFill>
                <a:latin typeface="Rockwell Light" panose="02040303020102020203" pitchFamily="18" charset="0"/>
              </a:rPr>
              <a:t>Iowans prefer premium &amp; prestige Tequilas</a:t>
            </a:r>
            <a:r>
              <a:rPr lang="en-US" sz="1800" noProof="0">
                <a:latin typeface="Rockwell Light" panose="02040303020102020203" pitchFamily="18" charset="0"/>
              </a:rPr>
              <a:t>. </a:t>
            </a:r>
          </a:p>
        </p:txBody>
      </p:sp>
      <p:pic>
        <p:nvPicPr>
          <p:cNvPr id="11" name="Picture 2">
            <a:extLst>
              <a:ext uri="{FF2B5EF4-FFF2-40B4-BE49-F238E27FC236}">
                <a16:creationId xmlns:a16="http://schemas.microsoft.com/office/drawing/2014/main" id="{D87D1AA5-96D1-2245-7FCA-DFDEC8A6E98A}"/>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1927FD-BC3A-6B60-6613-317653C78CB1}"/>
              </a:ext>
            </a:extLst>
          </p:cNvPr>
          <p:cNvPicPr>
            <a:picLocks noChangeAspect="1"/>
          </p:cNvPicPr>
          <p:nvPr/>
        </p:nvPicPr>
        <p:blipFill>
          <a:blip r:embed="rId4"/>
          <a:srcRect r="10543"/>
          <a:stretch/>
        </p:blipFill>
        <p:spPr>
          <a:xfrm>
            <a:off x="2399102" y="2422004"/>
            <a:ext cx="6593822" cy="4211991"/>
          </a:xfrm>
          <a:prstGeom prst="rect">
            <a:avLst/>
          </a:prstGeom>
        </p:spPr>
      </p:pic>
      <p:sp>
        <p:nvSpPr>
          <p:cNvPr id="4" name="TextBox 3">
            <a:extLst>
              <a:ext uri="{FF2B5EF4-FFF2-40B4-BE49-F238E27FC236}">
                <a16:creationId xmlns:a16="http://schemas.microsoft.com/office/drawing/2014/main" id="{E726242F-7983-E93F-9C22-154022CBAB4F}"/>
              </a:ext>
            </a:extLst>
          </p:cNvPr>
          <p:cNvSpPr txBox="1"/>
          <p:nvPr/>
        </p:nvSpPr>
        <p:spPr>
          <a:xfrm>
            <a:off x="9080261" y="3236723"/>
            <a:ext cx="1200727" cy="2339102"/>
          </a:xfrm>
          <a:prstGeom prst="rect">
            <a:avLst/>
          </a:prstGeom>
          <a:noFill/>
        </p:spPr>
        <p:txBody>
          <a:bodyPr wrap="square">
            <a:spAutoFit/>
          </a:bodyPr>
          <a:lstStyle/>
          <a:p>
            <a:r>
              <a:rPr lang="en-US" sz="1800" b="1" noProof="0">
                <a:solidFill>
                  <a:srgbClr val="B08D72"/>
                </a:solidFill>
                <a:latin typeface="Rockwell Light" panose="02040303020102020203" pitchFamily="18" charset="0"/>
              </a:rPr>
              <a:t>Prestige</a:t>
            </a:r>
          </a:p>
          <a:p>
            <a:r>
              <a:rPr lang="en-US" sz="1000" b="1">
                <a:solidFill>
                  <a:srgbClr val="B08D72"/>
                </a:solidFill>
                <a:latin typeface="Rockwell Light" panose="02040303020102020203" pitchFamily="18" charset="0"/>
              </a:rPr>
              <a:t>&gt;</a:t>
            </a:r>
            <a:r>
              <a:rPr lang="en-US" sz="1000" b="1" noProof="0">
                <a:solidFill>
                  <a:srgbClr val="B08D72"/>
                </a:solidFill>
                <a:latin typeface="Rockwell Light" panose="02040303020102020203" pitchFamily="18" charset="0"/>
              </a:rPr>
              <a:t>$40 USD</a:t>
            </a:r>
          </a:p>
          <a:p>
            <a:endParaRPr lang="en-US" b="1" noProof="0">
              <a:solidFill>
                <a:srgbClr val="C58008"/>
              </a:solidFill>
              <a:latin typeface="Rockwell Light" panose="02040303020102020203" pitchFamily="18" charset="0"/>
            </a:endParaRPr>
          </a:p>
          <a:p>
            <a:endParaRPr lang="en-US" b="1" noProof="0">
              <a:solidFill>
                <a:srgbClr val="C58008"/>
              </a:solidFill>
              <a:latin typeface="Rockwell Light" panose="02040303020102020203" pitchFamily="18" charset="0"/>
            </a:endParaRPr>
          </a:p>
          <a:p>
            <a:endParaRPr lang="en-US" b="1" noProof="0">
              <a:solidFill>
                <a:srgbClr val="C58008"/>
              </a:solidFill>
              <a:latin typeface="Rockwell Light" panose="02040303020102020203" pitchFamily="18" charset="0"/>
            </a:endParaRPr>
          </a:p>
          <a:p>
            <a:endParaRPr lang="en-US" b="1" noProof="0">
              <a:solidFill>
                <a:srgbClr val="C58008"/>
              </a:solidFill>
              <a:latin typeface="Rockwell Light" panose="02040303020102020203" pitchFamily="18" charset="0"/>
            </a:endParaRPr>
          </a:p>
          <a:p>
            <a:endParaRPr lang="en-US" b="1" noProof="0">
              <a:solidFill>
                <a:srgbClr val="C58008"/>
              </a:solidFill>
              <a:latin typeface="Rockwell Light" panose="02040303020102020203" pitchFamily="18" charset="0"/>
            </a:endParaRPr>
          </a:p>
          <a:p>
            <a:r>
              <a:rPr lang="en-US" b="1" noProof="0">
                <a:solidFill>
                  <a:srgbClr val="362B2B"/>
                </a:solidFill>
                <a:latin typeface="Rockwell Light" panose="02040303020102020203" pitchFamily="18" charset="0"/>
              </a:rPr>
              <a:t>Premium</a:t>
            </a:r>
          </a:p>
          <a:p>
            <a:r>
              <a:rPr lang="en-US" sz="1000" b="1" noProof="0">
                <a:solidFill>
                  <a:srgbClr val="362B2B"/>
                </a:solidFill>
                <a:latin typeface="Rockwell Light" panose="02040303020102020203" pitchFamily="18" charset="0"/>
              </a:rPr>
              <a:t>$15-$40 USD</a:t>
            </a:r>
            <a:endParaRPr lang="en-US" sz="1000" noProof="0">
              <a:solidFill>
                <a:srgbClr val="362B2B"/>
              </a:solidFill>
            </a:endParaRPr>
          </a:p>
        </p:txBody>
      </p:sp>
      <p:sp>
        <p:nvSpPr>
          <p:cNvPr id="5" name="TextBox 4">
            <a:extLst>
              <a:ext uri="{FF2B5EF4-FFF2-40B4-BE49-F238E27FC236}">
                <a16:creationId xmlns:a16="http://schemas.microsoft.com/office/drawing/2014/main" id="{488452AF-1F6E-541F-163D-0CB0A7CB6390}"/>
              </a:ext>
            </a:extLst>
          </p:cNvPr>
          <p:cNvSpPr txBox="1"/>
          <p:nvPr/>
        </p:nvSpPr>
        <p:spPr>
          <a:xfrm>
            <a:off x="5292937" y="1801490"/>
            <a:ext cx="1864160" cy="584775"/>
          </a:xfrm>
          <a:prstGeom prst="rect">
            <a:avLst/>
          </a:prstGeom>
          <a:noFill/>
          <a:ln>
            <a:noFill/>
          </a:ln>
        </p:spPr>
        <p:txBody>
          <a:bodyPr wrap="square" rtlCol="0">
            <a:spAutoFit/>
          </a:bodyPr>
          <a:lstStyle/>
          <a:p>
            <a:pPr algn="ctr"/>
            <a:r>
              <a:rPr lang="en-US" sz="1200" noProof="0">
                <a:latin typeface="Rockwell Light" panose="02040303020102020203" pitchFamily="18" charset="0"/>
              </a:rPr>
              <a:t>Sales by</a:t>
            </a:r>
            <a:endParaRPr lang="en-US" sz="1200" noProof="0">
              <a:solidFill>
                <a:srgbClr val="650A07"/>
              </a:solidFill>
              <a:latin typeface="Rockwell Light" panose="02040303020102020203" pitchFamily="18" charset="0"/>
            </a:endParaRPr>
          </a:p>
          <a:p>
            <a:pPr algn="ctr"/>
            <a:r>
              <a:rPr lang="en-US" sz="2000" noProof="0">
                <a:solidFill>
                  <a:srgbClr val="C58008"/>
                </a:solidFill>
                <a:latin typeface="Rockwell Light" panose="02040303020102020203" pitchFamily="18" charset="0"/>
              </a:rPr>
              <a:t>Volume (Lt)</a:t>
            </a:r>
          </a:p>
        </p:txBody>
      </p:sp>
      <p:sp>
        <p:nvSpPr>
          <p:cNvPr id="2" name="Title 1">
            <a:extLst>
              <a:ext uri="{FF2B5EF4-FFF2-40B4-BE49-F238E27FC236}">
                <a16:creationId xmlns:a16="http://schemas.microsoft.com/office/drawing/2014/main" id="{68717BE7-A8F1-974A-6A20-0FE64D176BD6}"/>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Tree>
    <p:extLst>
      <p:ext uri="{BB962C8B-B14F-4D97-AF65-F5344CB8AC3E}">
        <p14:creationId xmlns:p14="http://schemas.microsoft.com/office/powerpoint/2010/main" val="3372867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E97C1-6B0D-8EB4-4225-E6F49893A13F}"/>
            </a:ext>
          </a:extLst>
        </p:cNvPr>
        <p:cNvGrpSpPr/>
        <p:nvPr/>
      </p:nvGrpSpPr>
      <p:grpSpPr>
        <a:xfrm>
          <a:off x="0" y="0"/>
          <a:ext cx="0" cy="0"/>
          <a:chOff x="0" y="0"/>
          <a:chExt cx="0" cy="0"/>
        </a:xfrm>
      </p:grpSpPr>
      <p:pic>
        <p:nvPicPr>
          <p:cNvPr id="1032" name="Picture 8" descr="10 Tequila Shots That Go Beyond Salt &amp; Lime | LoveToKnow">
            <a:extLst>
              <a:ext uri="{FF2B5EF4-FFF2-40B4-BE49-F238E27FC236}">
                <a16:creationId xmlns:a16="http://schemas.microsoft.com/office/drawing/2014/main" id="{ACFFF1AD-D680-8F12-458C-8C2F372179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81" r="27758"/>
          <a:stretch/>
        </p:blipFill>
        <p:spPr bwMode="auto">
          <a:xfrm>
            <a:off x="6788507" y="0"/>
            <a:ext cx="540349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07AF637-762E-50F7-B57B-BE7DF5963CD8}"/>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noProof="0">
                <a:latin typeface="Rockwell Light"/>
              </a:rPr>
              <a:t>Who drinks it?</a:t>
            </a:r>
            <a:endParaRPr lang="en-US" sz="3500" noProof="0">
              <a:latin typeface="Rockwell Light" panose="020F0502020204030204" pitchFamily="18" charset="0"/>
            </a:endParaRPr>
          </a:p>
        </p:txBody>
      </p:sp>
      <p:sp>
        <p:nvSpPr>
          <p:cNvPr id="7" name="TextBox 6">
            <a:extLst>
              <a:ext uri="{FF2B5EF4-FFF2-40B4-BE49-F238E27FC236}">
                <a16:creationId xmlns:a16="http://schemas.microsoft.com/office/drawing/2014/main" id="{C32D64F3-F65A-91C2-31B3-95CB84342536}"/>
              </a:ext>
            </a:extLst>
          </p:cNvPr>
          <p:cNvSpPr txBox="1"/>
          <p:nvPr/>
        </p:nvSpPr>
        <p:spPr>
          <a:xfrm>
            <a:off x="462982" y="1166477"/>
            <a:ext cx="6880793" cy="369332"/>
          </a:xfrm>
          <a:prstGeom prst="rect">
            <a:avLst/>
          </a:prstGeom>
          <a:noFill/>
        </p:spPr>
        <p:txBody>
          <a:bodyPr wrap="square" rtlCol="0">
            <a:spAutoFit/>
          </a:bodyPr>
          <a:lstStyle/>
          <a:p>
            <a:r>
              <a:rPr lang="en-US" sz="1800" noProof="0">
                <a:latin typeface="Rockwell Light" panose="02040303020102020203" pitchFamily="18" charset="0"/>
              </a:rPr>
              <a:t>Demographics</a:t>
            </a:r>
          </a:p>
        </p:txBody>
      </p:sp>
      <p:cxnSp>
        <p:nvCxnSpPr>
          <p:cNvPr id="9" name="Straight Connector 8">
            <a:extLst>
              <a:ext uri="{FF2B5EF4-FFF2-40B4-BE49-F238E27FC236}">
                <a16:creationId xmlns:a16="http://schemas.microsoft.com/office/drawing/2014/main" id="{E84FBAF4-C5EF-272F-7D13-76708EBDA9C0}"/>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5" name="Picture 2">
            <a:extLst>
              <a:ext uri="{FF2B5EF4-FFF2-40B4-BE49-F238E27FC236}">
                <a16:creationId xmlns:a16="http://schemas.microsoft.com/office/drawing/2014/main" id="{D78609E6-1B05-7C4B-BFBD-67491BCB2FB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3E6AE54-BE78-D99E-2401-08C01304E129}"/>
              </a:ext>
            </a:extLst>
          </p:cNvPr>
          <p:cNvSpPr txBox="1"/>
          <p:nvPr/>
        </p:nvSpPr>
        <p:spPr>
          <a:xfrm>
            <a:off x="0" y="6393366"/>
            <a:ext cx="5587926" cy="553998"/>
          </a:xfrm>
          <a:prstGeom prst="rect">
            <a:avLst/>
          </a:prstGeom>
          <a:noFill/>
        </p:spPr>
        <p:txBody>
          <a:bodyPr wrap="square">
            <a:spAutoFit/>
          </a:bodyPr>
          <a:lstStyle/>
          <a:p>
            <a:r>
              <a:rPr lang="en-US" sz="600" noProof="0">
                <a:latin typeface="Rockwell Light" panose="02040303020102020203" pitchFamily="18" charset="0"/>
                <a:hlinkClick r:id="rId5"/>
              </a:rPr>
              <a:t>https://www.resonate.com/blog/which-states-have-the-most-tequila-drinkers-nationwide/#:~:text=Demographically%20speaking%2C%20women%20are%20more,in%20the%20past%20three%20months</a:t>
            </a:r>
            <a:r>
              <a:rPr lang="en-US" sz="600" noProof="0">
                <a:latin typeface="Rockwell Light" panose="02040303020102020203" pitchFamily="18" charset="0"/>
              </a:rPr>
              <a:t>.</a:t>
            </a:r>
          </a:p>
          <a:p>
            <a:r>
              <a:rPr lang="en-US" sz="600" noProof="0">
                <a:latin typeface="Rockwell Light" panose="02040303020102020203" pitchFamily="18" charset="0"/>
                <a:hlinkClick r:id="rId6"/>
              </a:rPr>
              <a:t>https://www.statista.com/statistics/1349936/tequila-consumers-by-age-us/#:~:text=Consumers%20aged%2025%20to%2034,share%20at%20just%204.7%20percent</a:t>
            </a:r>
            <a:endParaRPr lang="en-US" sz="600" noProof="0">
              <a:latin typeface="Rockwell Light" panose="02040303020102020203" pitchFamily="18" charset="0"/>
            </a:endParaRPr>
          </a:p>
          <a:p>
            <a:r>
              <a:rPr lang="en-US" sz="600" noProof="0">
                <a:latin typeface="Rockwell Light" panose="02040303020102020203" pitchFamily="18" charset="0"/>
                <a:hlinkClick r:id="rId7"/>
              </a:rPr>
              <a:t>https://www-statista-com.ie.idm.oclc.org/statistics/1022306/iowa-population-share-age-group/</a:t>
            </a:r>
            <a:endParaRPr lang="en-US" sz="600" noProof="0">
              <a:latin typeface="Rockwell Light" panose="02040303020102020203" pitchFamily="18" charset="0"/>
            </a:endParaRPr>
          </a:p>
          <a:p>
            <a:endParaRPr lang="en-US" sz="600" noProof="0">
              <a:latin typeface="Rockwell Light" panose="02040303020102020203" pitchFamily="18" charset="0"/>
            </a:endParaRPr>
          </a:p>
        </p:txBody>
      </p:sp>
      <p:sp>
        <p:nvSpPr>
          <p:cNvPr id="2" name="Title 1">
            <a:extLst>
              <a:ext uri="{FF2B5EF4-FFF2-40B4-BE49-F238E27FC236}">
                <a16:creationId xmlns:a16="http://schemas.microsoft.com/office/drawing/2014/main" id="{5CBCDE3F-F72B-9CB9-7414-F876FFBDE4DE}"/>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
        <p:nvSpPr>
          <p:cNvPr id="8" name="TextBox 7">
            <a:extLst>
              <a:ext uri="{FF2B5EF4-FFF2-40B4-BE49-F238E27FC236}">
                <a16:creationId xmlns:a16="http://schemas.microsoft.com/office/drawing/2014/main" id="{29F12469-3C09-61E6-1CC8-B5F48A6295D0}"/>
              </a:ext>
            </a:extLst>
          </p:cNvPr>
          <p:cNvSpPr txBox="1"/>
          <p:nvPr/>
        </p:nvSpPr>
        <p:spPr>
          <a:xfrm>
            <a:off x="539606" y="2099462"/>
            <a:ext cx="5074921" cy="3293209"/>
          </a:xfrm>
          <a:prstGeom prst="rect">
            <a:avLst/>
          </a:prstGeom>
          <a:noFill/>
        </p:spPr>
        <p:txBody>
          <a:bodyPr wrap="square">
            <a:spAutoFit/>
          </a:bodyPr>
          <a:lstStyle/>
          <a:p>
            <a:pPr marL="342900" indent="-342900">
              <a:buFont typeface="Arial" panose="020B0604020202020204" pitchFamily="34" charset="0"/>
              <a:buChar char="•"/>
            </a:pPr>
            <a:r>
              <a:rPr lang="en-US" sz="2400" b="0" i="0" noProof="0">
                <a:effectLst/>
                <a:latin typeface="Rockwell Light" panose="02040303020102020203" pitchFamily="18" charset="0"/>
              </a:rPr>
              <a:t>Consumers aged </a:t>
            </a:r>
            <a:r>
              <a:rPr lang="en-US" sz="2400" b="1" i="0" noProof="0">
                <a:solidFill>
                  <a:srgbClr val="C58008"/>
                </a:solidFill>
                <a:effectLst/>
                <a:latin typeface="Rockwell Light" panose="02040303020102020203" pitchFamily="18" charset="0"/>
              </a:rPr>
              <a:t>25 to 34</a:t>
            </a:r>
            <a:r>
              <a:rPr lang="en-US" sz="2400" b="0" i="0" noProof="0">
                <a:solidFill>
                  <a:srgbClr val="C58008"/>
                </a:solidFill>
                <a:effectLst/>
                <a:latin typeface="Rockwell Light" panose="02040303020102020203" pitchFamily="18" charset="0"/>
              </a:rPr>
              <a:t> </a:t>
            </a:r>
            <a:r>
              <a:rPr lang="en-US" sz="2400" b="0" i="0" noProof="0">
                <a:effectLst/>
                <a:latin typeface="Rockwell Light" panose="02040303020102020203" pitchFamily="18" charset="0"/>
              </a:rPr>
              <a:t>represent the </a:t>
            </a:r>
            <a:r>
              <a:rPr lang="en-US" sz="2400" b="1" i="0" noProof="0">
                <a:solidFill>
                  <a:srgbClr val="C58008"/>
                </a:solidFill>
                <a:effectLst/>
                <a:latin typeface="Rockwell Light" panose="02040303020102020203" pitchFamily="18" charset="0"/>
              </a:rPr>
              <a:t>largest share of tequila drinkers</a:t>
            </a:r>
            <a:r>
              <a:rPr lang="en-US" sz="2400" baseline="30000" noProof="0">
                <a:latin typeface="Rockwell Light"/>
              </a:rPr>
              <a:t>1</a:t>
            </a:r>
          </a:p>
          <a:p>
            <a:pPr marL="342900" indent="-342900">
              <a:buFont typeface="Arial" panose="020B0604020202020204" pitchFamily="34" charset="0"/>
              <a:buChar char="•"/>
            </a:pPr>
            <a:endParaRPr lang="en-US" sz="2400" b="0" i="0" baseline="30000" noProof="0">
              <a:effectLst/>
              <a:latin typeface="Rockwell Light"/>
            </a:endParaRPr>
          </a:p>
          <a:p>
            <a:pPr marL="342900" indent="-342900">
              <a:buFont typeface="Arial" panose="020B0604020202020204" pitchFamily="34" charset="0"/>
              <a:buChar char="•"/>
            </a:pPr>
            <a:r>
              <a:rPr lang="en-US" sz="2400" b="1" noProof="0">
                <a:solidFill>
                  <a:srgbClr val="C58008"/>
                </a:solidFill>
                <a:latin typeface="Rockwell Light" panose="02040303020102020203" pitchFamily="18" charset="0"/>
              </a:rPr>
              <a:t>Second</a:t>
            </a:r>
            <a:r>
              <a:rPr lang="en-US" sz="2400" noProof="0">
                <a:latin typeface="Rockwell Light" panose="02040303020102020203" pitchFamily="18" charset="0"/>
              </a:rPr>
              <a:t> largest group is </a:t>
            </a:r>
            <a:r>
              <a:rPr lang="en-US" sz="2400" b="1" noProof="0">
                <a:solidFill>
                  <a:srgbClr val="C58008"/>
                </a:solidFill>
                <a:latin typeface="Rockwell Light" panose="02040303020102020203" pitchFamily="18" charset="0"/>
              </a:rPr>
              <a:t>35 to 44</a:t>
            </a:r>
          </a:p>
          <a:p>
            <a:pPr marL="342900" indent="-342900">
              <a:buFont typeface="Arial" panose="020B0604020202020204" pitchFamily="34" charset="0"/>
              <a:buChar char="•"/>
            </a:pPr>
            <a:endParaRPr lang="en-US" sz="2400" b="0" i="0" noProof="0">
              <a:effectLst/>
              <a:latin typeface="Rockwell Light" panose="02040303020102020203" pitchFamily="18" charset="0"/>
            </a:endParaRPr>
          </a:p>
          <a:p>
            <a:pPr marL="342900" indent="-342900">
              <a:buFont typeface="Arial" panose="020B0604020202020204" pitchFamily="34" charset="0"/>
              <a:buChar char="•"/>
            </a:pPr>
            <a:r>
              <a:rPr lang="en-US" sz="2400" b="1" i="0" noProof="0">
                <a:solidFill>
                  <a:srgbClr val="C58008"/>
                </a:solidFill>
                <a:effectLst/>
                <a:latin typeface="Rockwell Light" panose="02040303020102020203" pitchFamily="18" charset="0"/>
              </a:rPr>
              <a:t>More females </a:t>
            </a:r>
            <a:r>
              <a:rPr lang="en-US" sz="2400" b="0" i="0" noProof="0">
                <a:effectLst/>
                <a:latin typeface="Rockwell Light" panose="02040303020102020203" pitchFamily="18" charset="0"/>
              </a:rPr>
              <a:t>than males </a:t>
            </a:r>
            <a:r>
              <a:rPr lang="en-US" sz="2400" b="1" i="0" noProof="0">
                <a:solidFill>
                  <a:srgbClr val="C58008"/>
                </a:solidFill>
                <a:effectLst/>
                <a:latin typeface="Rockwell Light" panose="02040303020102020203" pitchFamily="18" charset="0"/>
              </a:rPr>
              <a:t>drink Tequila</a:t>
            </a:r>
            <a:endParaRPr lang="en-US" sz="2400" b="1" noProof="0">
              <a:solidFill>
                <a:srgbClr val="C58008"/>
              </a:solidFill>
              <a:latin typeface="Rockwell Light" panose="02040303020102020203" pitchFamily="18" charset="0"/>
            </a:endParaRPr>
          </a:p>
          <a:p>
            <a:pPr marL="342900" indent="-342900">
              <a:buFont typeface="Arial" panose="020B0604020202020204" pitchFamily="34" charset="0"/>
              <a:buChar char="•"/>
            </a:pPr>
            <a:endParaRPr lang="en-US" sz="2400" b="0" i="0" noProof="0">
              <a:effectLst/>
              <a:latin typeface="Rockwell Light" panose="02040303020102020203" pitchFamily="18" charset="0"/>
            </a:endParaRPr>
          </a:p>
        </p:txBody>
      </p:sp>
      <p:sp>
        <p:nvSpPr>
          <p:cNvPr id="14" name="TextBox 13">
            <a:extLst>
              <a:ext uri="{FF2B5EF4-FFF2-40B4-BE49-F238E27FC236}">
                <a16:creationId xmlns:a16="http://schemas.microsoft.com/office/drawing/2014/main" id="{FA7764D9-7C3C-212E-D238-B94EF75F51D9}"/>
              </a:ext>
            </a:extLst>
          </p:cNvPr>
          <p:cNvSpPr txBox="1"/>
          <p:nvPr/>
        </p:nvSpPr>
        <p:spPr>
          <a:xfrm>
            <a:off x="26601" y="6177067"/>
            <a:ext cx="6098058" cy="230832"/>
          </a:xfrm>
          <a:prstGeom prst="rect">
            <a:avLst/>
          </a:prstGeom>
          <a:noFill/>
        </p:spPr>
        <p:txBody>
          <a:bodyPr wrap="square">
            <a:spAutoFit/>
          </a:bodyPr>
          <a:lstStyle/>
          <a:p>
            <a:r>
              <a:rPr lang="en-US" sz="900" b="0" i="0" noProof="0">
                <a:effectLst/>
                <a:latin typeface="Rockwell Light" panose="02040303020102020203" pitchFamily="18" charset="0"/>
              </a:rPr>
              <a:t>1. 2023, </a:t>
            </a:r>
            <a:r>
              <a:rPr lang="en-US" sz="900" noProof="0">
                <a:latin typeface="Rockwell Light" panose="02040303020102020203" pitchFamily="18" charset="0"/>
              </a:rPr>
              <a:t>USA</a:t>
            </a:r>
            <a:r>
              <a:rPr lang="en-US" sz="900" b="0" i="0" noProof="0">
                <a:effectLst/>
                <a:latin typeface="Rockwell Light" panose="02040303020102020203" pitchFamily="18" charset="0"/>
              </a:rPr>
              <a:t>. </a:t>
            </a:r>
            <a:endParaRPr lang="en-US" sz="900" noProof="0">
              <a:latin typeface="Rockwell Light" panose="02040303020102020203" pitchFamily="18" charset="0"/>
            </a:endParaRPr>
          </a:p>
        </p:txBody>
      </p:sp>
    </p:spTree>
    <p:extLst>
      <p:ext uri="{BB962C8B-B14F-4D97-AF65-F5344CB8AC3E}">
        <p14:creationId xmlns:p14="http://schemas.microsoft.com/office/powerpoint/2010/main" val="3625996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5BCB2-A866-E257-960E-52F68317A877}"/>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1EA5C37B-46C7-D952-8B25-0A9C4EF82C93}"/>
              </a:ext>
            </a:extLst>
          </p:cNvPr>
          <p:cNvPicPr>
            <a:picLocks noChangeAspect="1"/>
          </p:cNvPicPr>
          <p:nvPr/>
        </p:nvPicPr>
        <p:blipFill>
          <a:blip r:embed="rId2"/>
          <a:srcRect t="299" r="90618"/>
          <a:stretch/>
        </p:blipFill>
        <p:spPr>
          <a:xfrm>
            <a:off x="2727893" y="1980955"/>
            <a:ext cx="634662" cy="4348209"/>
          </a:xfrm>
          <a:prstGeom prst="rect">
            <a:avLst/>
          </a:prstGeom>
        </p:spPr>
      </p:pic>
      <p:sp>
        <p:nvSpPr>
          <p:cNvPr id="4" name="Title 1">
            <a:extLst>
              <a:ext uri="{FF2B5EF4-FFF2-40B4-BE49-F238E27FC236}">
                <a16:creationId xmlns:a16="http://schemas.microsoft.com/office/drawing/2014/main" id="{501290FE-BFB6-DED1-CBF0-1431A4101816}"/>
              </a:ext>
            </a:extLst>
          </p:cNvPr>
          <p:cNvSpPr txBox="1">
            <a:spLocks/>
          </p:cNvSpPr>
          <p:nvPr/>
        </p:nvSpPr>
        <p:spPr>
          <a:xfrm>
            <a:off x="536734" y="464634"/>
            <a:ext cx="7495158" cy="93298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Who drinks it?</a:t>
            </a:r>
            <a:endParaRPr lang="en-US" sz="3500" noProof="0">
              <a:latin typeface="Rockwell Light" panose="020F0502020204030204" pitchFamily="18" charset="0"/>
            </a:endParaRPr>
          </a:p>
        </p:txBody>
      </p:sp>
      <p:sp>
        <p:nvSpPr>
          <p:cNvPr id="7" name="TextBox 6">
            <a:extLst>
              <a:ext uri="{FF2B5EF4-FFF2-40B4-BE49-F238E27FC236}">
                <a16:creationId xmlns:a16="http://schemas.microsoft.com/office/drawing/2014/main" id="{66721403-6E16-89DD-F66B-62A7948DB71D}"/>
              </a:ext>
            </a:extLst>
          </p:cNvPr>
          <p:cNvSpPr txBox="1"/>
          <p:nvPr/>
        </p:nvSpPr>
        <p:spPr>
          <a:xfrm>
            <a:off x="462982" y="1166477"/>
            <a:ext cx="10012384" cy="369332"/>
          </a:xfrm>
          <a:prstGeom prst="rect">
            <a:avLst/>
          </a:prstGeom>
          <a:noFill/>
        </p:spPr>
        <p:txBody>
          <a:bodyPr wrap="square" rtlCol="0">
            <a:spAutoFit/>
          </a:bodyPr>
          <a:lstStyle/>
          <a:p>
            <a:r>
              <a:rPr lang="en-US" sz="1800" noProof="0">
                <a:latin typeface="Rockwell Light" panose="02040303020102020203" pitchFamily="18" charset="0"/>
              </a:rPr>
              <a:t>Iowa’s two largest population group is aligned with highest Tequila consumers nationwide. </a:t>
            </a:r>
          </a:p>
        </p:txBody>
      </p:sp>
      <p:cxnSp>
        <p:nvCxnSpPr>
          <p:cNvPr id="9" name="Straight Connector 8">
            <a:extLst>
              <a:ext uri="{FF2B5EF4-FFF2-40B4-BE49-F238E27FC236}">
                <a16:creationId xmlns:a16="http://schemas.microsoft.com/office/drawing/2014/main" id="{52C1ECDA-2079-A20D-3254-F5273D7C4E63}"/>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5" name="Picture 2">
            <a:extLst>
              <a:ext uri="{FF2B5EF4-FFF2-40B4-BE49-F238E27FC236}">
                <a16:creationId xmlns:a16="http://schemas.microsoft.com/office/drawing/2014/main" id="{63625B0A-3C98-8377-5530-2C67C6765BC2}"/>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2B96392-BBF1-F221-DBC6-F077F41173B6}"/>
              </a:ext>
            </a:extLst>
          </p:cNvPr>
          <p:cNvPicPr>
            <a:picLocks noChangeAspect="1"/>
          </p:cNvPicPr>
          <p:nvPr/>
        </p:nvPicPr>
        <p:blipFill>
          <a:blip r:embed="rId2"/>
          <a:srcRect t="80466"/>
          <a:stretch/>
        </p:blipFill>
        <p:spPr>
          <a:xfrm>
            <a:off x="2564808" y="5540572"/>
            <a:ext cx="7062384" cy="889381"/>
          </a:xfrm>
          <a:prstGeom prst="rect">
            <a:avLst/>
          </a:prstGeom>
        </p:spPr>
      </p:pic>
      <p:sp>
        <p:nvSpPr>
          <p:cNvPr id="14" name="Title 1">
            <a:extLst>
              <a:ext uri="{FF2B5EF4-FFF2-40B4-BE49-F238E27FC236}">
                <a16:creationId xmlns:a16="http://schemas.microsoft.com/office/drawing/2014/main" id="{468460EB-615D-CAB2-C9CD-6616B66D438F}"/>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Tequila Analysis</a:t>
            </a:r>
          </a:p>
        </p:txBody>
      </p:sp>
      <p:sp>
        <p:nvSpPr>
          <p:cNvPr id="2" name="Rectangle 1">
            <a:extLst>
              <a:ext uri="{FF2B5EF4-FFF2-40B4-BE49-F238E27FC236}">
                <a16:creationId xmlns:a16="http://schemas.microsoft.com/office/drawing/2014/main" id="{F70D770A-1250-E052-1D0C-9696BB8FB480}"/>
              </a:ext>
            </a:extLst>
          </p:cNvPr>
          <p:cNvSpPr/>
          <p:nvPr/>
        </p:nvSpPr>
        <p:spPr>
          <a:xfrm>
            <a:off x="3434963" y="4198963"/>
            <a:ext cx="326004" cy="1224501"/>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Rectangle 2">
            <a:extLst>
              <a:ext uri="{FF2B5EF4-FFF2-40B4-BE49-F238E27FC236}">
                <a16:creationId xmlns:a16="http://schemas.microsoft.com/office/drawing/2014/main" id="{1D407415-D807-11ED-DE8D-1F60ECC659FB}"/>
              </a:ext>
            </a:extLst>
          </p:cNvPr>
          <p:cNvSpPr/>
          <p:nvPr/>
        </p:nvSpPr>
        <p:spPr>
          <a:xfrm>
            <a:off x="3905783" y="4093341"/>
            <a:ext cx="326004" cy="1330123"/>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tangle 5">
            <a:extLst>
              <a:ext uri="{FF2B5EF4-FFF2-40B4-BE49-F238E27FC236}">
                <a16:creationId xmlns:a16="http://schemas.microsoft.com/office/drawing/2014/main" id="{3B3CDD75-0305-3C88-5A82-4B45FC1EF6B5}"/>
              </a:ext>
            </a:extLst>
          </p:cNvPr>
          <p:cNvSpPr/>
          <p:nvPr/>
        </p:nvSpPr>
        <p:spPr>
          <a:xfrm>
            <a:off x="4376603" y="4009571"/>
            <a:ext cx="326004" cy="1413893"/>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0E404858-0EEF-4B3F-1345-731D944D3418}"/>
              </a:ext>
            </a:extLst>
          </p:cNvPr>
          <p:cNvSpPr/>
          <p:nvPr/>
        </p:nvSpPr>
        <p:spPr>
          <a:xfrm>
            <a:off x="4878998" y="3925487"/>
            <a:ext cx="326004" cy="1509213"/>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9">
            <a:extLst>
              <a:ext uri="{FF2B5EF4-FFF2-40B4-BE49-F238E27FC236}">
                <a16:creationId xmlns:a16="http://schemas.microsoft.com/office/drawing/2014/main" id="{AAD2C205-8C9B-E1DB-5562-50D0482AFA3C}"/>
              </a:ext>
            </a:extLst>
          </p:cNvPr>
          <p:cNvSpPr/>
          <p:nvPr/>
        </p:nvSpPr>
        <p:spPr>
          <a:xfrm>
            <a:off x="5355117" y="3944532"/>
            <a:ext cx="326004" cy="1481542"/>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A6BA823D-D1EB-1997-3D11-59CA6C7AD569}"/>
              </a:ext>
            </a:extLst>
          </p:cNvPr>
          <p:cNvSpPr/>
          <p:nvPr/>
        </p:nvSpPr>
        <p:spPr>
          <a:xfrm>
            <a:off x="7755016" y="3953158"/>
            <a:ext cx="326004" cy="1481542"/>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EF4B03F-884E-9DAF-FF47-83D67E49BC32}"/>
              </a:ext>
            </a:extLst>
          </p:cNvPr>
          <p:cNvSpPr/>
          <p:nvPr/>
        </p:nvSpPr>
        <p:spPr>
          <a:xfrm>
            <a:off x="7287638" y="4190337"/>
            <a:ext cx="326004" cy="1235738"/>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94D66C8E-02B5-ED2A-625D-3B7215D09DF2}"/>
              </a:ext>
            </a:extLst>
          </p:cNvPr>
          <p:cNvSpPr/>
          <p:nvPr/>
        </p:nvSpPr>
        <p:spPr>
          <a:xfrm>
            <a:off x="8734636" y="4201906"/>
            <a:ext cx="326004" cy="1235738"/>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C05693CF-8825-6C0A-8375-4824FDA5AC21}"/>
              </a:ext>
            </a:extLst>
          </p:cNvPr>
          <p:cNvSpPr/>
          <p:nvPr/>
        </p:nvSpPr>
        <p:spPr>
          <a:xfrm>
            <a:off x="9226382" y="4952198"/>
            <a:ext cx="326004" cy="485446"/>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16">
            <a:extLst>
              <a:ext uri="{FF2B5EF4-FFF2-40B4-BE49-F238E27FC236}">
                <a16:creationId xmlns:a16="http://schemas.microsoft.com/office/drawing/2014/main" id="{7C1909AB-F487-1399-311C-7B9A99FB033A}"/>
              </a:ext>
            </a:extLst>
          </p:cNvPr>
          <p:cNvSpPr/>
          <p:nvPr/>
        </p:nvSpPr>
        <p:spPr>
          <a:xfrm>
            <a:off x="5831236" y="2738387"/>
            <a:ext cx="326004" cy="2687687"/>
          </a:xfrm>
          <a:prstGeom prst="rect">
            <a:avLst/>
          </a:prstGeom>
          <a:solidFill>
            <a:srgbClr val="C580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6EB04C6B-8393-565B-A9EE-6FEABBA21BCD}"/>
              </a:ext>
            </a:extLst>
          </p:cNvPr>
          <p:cNvSpPr/>
          <p:nvPr/>
        </p:nvSpPr>
        <p:spPr>
          <a:xfrm>
            <a:off x="6314423" y="2642136"/>
            <a:ext cx="326004" cy="2783938"/>
          </a:xfrm>
          <a:prstGeom prst="rect">
            <a:avLst/>
          </a:prstGeom>
          <a:solidFill>
            <a:srgbClr val="C580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ECD1C92B-61C9-2EB1-157F-96CE1F0DBAAE}"/>
              </a:ext>
            </a:extLst>
          </p:cNvPr>
          <p:cNvSpPr/>
          <p:nvPr/>
        </p:nvSpPr>
        <p:spPr>
          <a:xfrm>
            <a:off x="6802115" y="2950142"/>
            <a:ext cx="326004" cy="2475931"/>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4E596797-34B5-ACFE-5707-947470BFCBE1}"/>
              </a:ext>
            </a:extLst>
          </p:cNvPr>
          <p:cNvSpPr/>
          <p:nvPr/>
        </p:nvSpPr>
        <p:spPr>
          <a:xfrm>
            <a:off x="8242890" y="3088710"/>
            <a:ext cx="326004" cy="2345988"/>
          </a:xfrm>
          <a:prstGeom prst="rect">
            <a:avLst/>
          </a:prstGeom>
          <a:solidFill>
            <a:srgbClr val="362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3" name="Straight Connector 22">
            <a:extLst>
              <a:ext uri="{FF2B5EF4-FFF2-40B4-BE49-F238E27FC236}">
                <a16:creationId xmlns:a16="http://schemas.microsoft.com/office/drawing/2014/main" id="{1E51EDDF-CFDB-7C22-6F78-397415A3E3B4}"/>
              </a:ext>
            </a:extLst>
          </p:cNvPr>
          <p:cNvCxnSpPr/>
          <p:nvPr/>
        </p:nvCxnSpPr>
        <p:spPr>
          <a:xfrm>
            <a:off x="3434963" y="5426072"/>
            <a:ext cx="6117423" cy="115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3497E90-868F-1B6A-4F23-367C9C383DCF}"/>
              </a:ext>
            </a:extLst>
          </p:cNvPr>
          <p:cNvSpPr txBox="1"/>
          <p:nvPr/>
        </p:nvSpPr>
        <p:spPr>
          <a:xfrm>
            <a:off x="5561878" y="2370413"/>
            <a:ext cx="797619" cy="338554"/>
          </a:xfrm>
          <a:prstGeom prst="rect">
            <a:avLst/>
          </a:prstGeom>
          <a:noFill/>
        </p:spPr>
        <p:txBody>
          <a:bodyPr wrap="square" rtlCol="0">
            <a:spAutoFit/>
          </a:bodyPr>
          <a:lstStyle/>
          <a:p>
            <a:r>
              <a:rPr lang="en-US" sz="1600" b="1" noProof="0">
                <a:latin typeface="Rockwell Light" panose="02040303020102020203" pitchFamily="18" charset="0"/>
              </a:rPr>
              <a:t>12.4%</a:t>
            </a:r>
          </a:p>
        </p:txBody>
      </p:sp>
      <p:sp>
        <p:nvSpPr>
          <p:cNvPr id="25" name="TextBox 24">
            <a:extLst>
              <a:ext uri="{FF2B5EF4-FFF2-40B4-BE49-F238E27FC236}">
                <a16:creationId xmlns:a16="http://schemas.microsoft.com/office/drawing/2014/main" id="{CA478BE2-0630-3CAB-EB09-16C673754BE8}"/>
              </a:ext>
            </a:extLst>
          </p:cNvPr>
          <p:cNvSpPr txBox="1"/>
          <p:nvPr/>
        </p:nvSpPr>
        <p:spPr>
          <a:xfrm>
            <a:off x="6179007" y="2201136"/>
            <a:ext cx="797619" cy="338554"/>
          </a:xfrm>
          <a:prstGeom prst="rect">
            <a:avLst/>
          </a:prstGeom>
          <a:noFill/>
        </p:spPr>
        <p:txBody>
          <a:bodyPr wrap="square" rtlCol="0">
            <a:spAutoFit/>
          </a:bodyPr>
          <a:lstStyle/>
          <a:p>
            <a:r>
              <a:rPr lang="en-US" sz="1600" b="1" noProof="0">
                <a:latin typeface="Rockwell Light" panose="02040303020102020203" pitchFamily="18" charset="0"/>
              </a:rPr>
              <a:t>12.8%</a:t>
            </a:r>
          </a:p>
        </p:txBody>
      </p:sp>
    </p:spTree>
    <p:extLst>
      <p:ext uri="{BB962C8B-B14F-4D97-AF65-F5344CB8AC3E}">
        <p14:creationId xmlns:p14="http://schemas.microsoft.com/office/powerpoint/2010/main" val="1603801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9CB27-273E-31DE-E4BC-60675983A295}"/>
            </a:ext>
          </a:extLst>
        </p:cNvPr>
        <p:cNvGrpSpPr/>
        <p:nvPr/>
      </p:nvGrpSpPr>
      <p:grpSpPr>
        <a:xfrm>
          <a:off x="0" y="0"/>
          <a:ext cx="0" cy="0"/>
          <a:chOff x="0" y="0"/>
          <a:chExt cx="0" cy="0"/>
        </a:xfrm>
      </p:grpSpPr>
      <p:pic>
        <p:nvPicPr>
          <p:cNvPr id="1032" name="Picture 8" descr="Paloma, el cóctel del verano: así se sirve uno de los tequilas más  exclusivos del mundo | Vogue España">
            <a:extLst>
              <a:ext uri="{FF2B5EF4-FFF2-40B4-BE49-F238E27FC236}">
                <a16:creationId xmlns:a16="http://schemas.microsoft.com/office/drawing/2014/main" id="{69154218-2315-3B0B-9811-B85D8FB3166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34"/>
          <a:stretch/>
        </p:blipFill>
        <p:spPr bwMode="auto">
          <a:xfrm>
            <a:off x="6829958" y="0"/>
            <a:ext cx="5362042"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00DA6B3-48BA-5B7D-6CA9-C24997E9CB2C}"/>
              </a:ext>
            </a:extLst>
          </p:cNvPr>
          <p:cNvSpPr txBox="1">
            <a:spLocks/>
          </p:cNvSpPr>
          <p:nvPr/>
        </p:nvSpPr>
        <p:spPr>
          <a:xfrm>
            <a:off x="536734" y="464634"/>
            <a:ext cx="7495158"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noProof="0">
                <a:latin typeface="Rockwell Light"/>
              </a:rPr>
              <a:t>Tequila brief</a:t>
            </a:r>
            <a:endParaRPr lang="en-US" sz="3500"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379DDFE7-DC4E-FE99-F2B8-BF23049E059C}"/>
              </a:ext>
            </a:extLst>
          </p:cNvPr>
          <p:cNvCxnSpPr>
            <a:cxnSpLocks/>
          </p:cNvCxnSpPr>
          <p:nvPr/>
        </p:nvCxnSpPr>
        <p:spPr>
          <a:xfrm>
            <a:off x="536734" y="1073325"/>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B21EEB9-6347-3529-9266-EE3D313EF1A7}"/>
              </a:ext>
            </a:extLst>
          </p:cNvPr>
          <p:cNvSpPr txBox="1"/>
          <p:nvPr/>
        </p:nvSpPr>
        <p:spPr>
          <a:xfrm>
            <a:off x="497120" y="1392557"/>
            <a:ext cx="6332838" cy="4524315"/>
          </a:xfrm>
          <a:prstGeom prst="rect">
            <a:avLst/>
          </a:prstGeom>
          <a:noFill/>
        </p:spPr>
        <p:txBody>
          <a:bodyPr wrap="square" lIns="91440" tIns="45720" rIns="91440" bIns="45720" rtlCol="0" anchor="t">
            <a:spAutoFit/>
          </a:bodyPr>
          <a:lstStyle/>
          <a:p>
            <a:r>
              <a:rPr lang="en-US" b="1" noProof="0">
                <a:solidFill>
                  <a:srgbClr val="C58008"/>
                </a:solidFill>
                <a:latin typeface="Rockwell Light"/>
              </a:rPr>
              <a:t>WHAT</a:t>
            </a:r>
          </a:p>
          <a:p>
            <a:r>
              <a:rPr lang="en-US" noProof="0">
                <a:latin typeface="Rockwell Light"/>
              </a:rPr>
              <a:t>Blanco Tequila, 100% Agave</a:t>
            </a:r>
            <a:endParaRPr lang="en-US" noProof="0">
              <a:latin typeface="Rockwell Light" panose="02040303020102020203" pitchFamily="18" charset="0"/>
            </a:endParaRPr>
          </a:p>
          <a:p>
            <a:endParaRPr lang="en-US" noProof="0">
              <a:latin typeface="Rockwell Light" panose="02040303020102020203" pitchFamily="18" charset="0"/>
            </a:endParaRPr>
          </a:p>
          <a:p>
            <a:r>
              <a:rPr lang="en-US" b="1" noProof="0">
                <a:solidFill>
                  <a:srgbClr val="C58008"/>
                </a:solidFill>
                <a:latin typeface="Rockwell Light"/>
              </a:rPr>
              <a:t>HOW</a:t>
            </a:r>
          </a:p>
          <a:p>
            <a:r>
              <a:rPr lang="en-US" noProof="0">
                <a:latin typeface="Rockwell Light"/>
              </a:rPr>
              <a:t>Bottles of 750ML &amp; Packs of 12bottles</a:t>
            </a:r>
          </a:p>
          <a:p>
            <a:endParaRPr lang="en-US" noProof="0">
              <a:latin typeface="Rockwell Light" panose="02040303020102020203" pitchFamily="18" charset="0"/>
            </a:endParaRPr>
          </a:p>
          <a:p>
            <a:r>
              <a:rPr lang="en-US" b="1" noProof="0">
                <a:solidFill>
                  <a:srgbClr val="C58008"/>
                </a:solidFill>
                <a:latin typeface="Rockwell Light"/>
              </a:rPr>
              <a:t>WHEN </a:t>
            </a:r>
          </a:p>
          <a:p>
            <a:r>
              <a:rPr lang="en-US" noProof="0">
                <a:latin typeface="Rockwell Light"/>
              </a:rPr>
              <a:t>Launching event on 5 de Mayo. </a:t>
            </a:r>
          </a:p>
          <a:p>
            <a:r>
              <a:rPr lang="en-US" noProof="0">
                <a:latin typeface="Rockwell Light"/>
              </a:rPr>
              <a:t>Positioned by June (highest sale month) &amp; National Tequila day (July 24</a:t>
            </a:r>
            <a:r>
              <a:rPr lang="en-US" baseline="30000" noProof="0">
                <a:latin typeface="Rockwell Light"/>
              </a:rPr>
              <a:t>th</a:t>
            </a:r>
            <a:r>
              <a:rPr lang="en-US" noProof="0">
                <a:latin typeface="Rockwell Light"/>
              </a:rPr>
              <a:t>) .  </a:t>
            </a:r>
          </a:p>
          <a:p>
            <a:endParaRPr lang="en-US" noProof="0">
              <a:latin typeface="Rockwell Light" panose="02040303020102020203" pitchFamily="18" charset="0"/>
            </a:endParaRPr>
          </a:p>
          <a:p>
            <a:r>
              <a:rPr lang="en-US" b="1" noProof="0">
                <a:solidFill>
                  <a:srgbClr val="C58008"/>
                </a:solidFill>
                <a:latin typeface="Rockwell Light"/>
              </a:rPr>
              <a:t>WHERE</a:t>
            </a:r>
          </a:p>
          <a:p>
            <a:r>
              <a:rPr lang="en-US" noProof="0">
                <a:latin typeface="Rockwell Light"/>
              </a:rPr>
              <a:t>Grocery &amp; Liquor stores </a:t>
            </a:r>
          </a:p>
          <a:p>
            <a:r>
              <a:rPr lang="en-US" noProof="0">
                <a:latin typeface="Rockwell Light"/>
              </a:rPr>
              <a:t>Des Moines, Polk</a:t>
            </a:r>
          </a:p>
          <a:p>
            <a:pPr marL="285750" indent="-285750">
              <a:buFont typeface="Arial" panose="020B0604020202020204" pitchFamily="34" charset="0"/>
              <a:buChar char="•"/>
            </a:pPr>
            <a:endParaRPr lang="en-US" noProof="0">
              <a:latin typeface="Rockwell Light" panose="02040303020102020203" pitchFamily="18" charset="0"/>
            </a:endParaRPr>
          </a:p>
          <a:p>
            <a:pPr marL="285750" indent="-285750">
              <a:buFont typeface="Arial" panose="020B0604020202020204" pitchFamily="34" charset="0"/>
              <a:buChar char="•"/>
            </a:pPr>
            <a:endParaRPr lang="en-US" noProof="0">
              <a:latin typeface="Rockwell Light" panose="02040303020102020203" pitchFamily="18" charset="0"/>
            </a:endParaRPr>
          </a:p>
        </p:txBody>
      </p:sp>
      <p:sp>
        <p:nvSpPr>
          <p:cNvPr id="4" name="TextBox 3">
            <a:extLst>
              <a:ext uri="{FF2B5EF4-FFF2-40B4-BE49-F238E27FC236}">
                <a16:creationId xmlns:a16="http://schemas.microsoft.com/office/drawing/2014/main" id="{BF10CFE9-487D-4AA7-D866-9454F7386F1E}"/>
              </a:ext>
            </a:extLst>
          </p:cNvPr>
          <p:cNvSpPr txBox="1"/>
          <p:nvPr/>
        </p:nvSpPr>
        <p:spPr>
          <a:xfrm>
            <a:off x="0" y="6642556"/>
            <a:ext cx="10693376" cy="215444"/>
          </a:xfrm>
          <a:prstGeom prst="rect">
            <a:avLst/>
          </a:prstGeom>
          <a:noFill/>
        </p:spPr>
        <p:txBody>
          <a:bodyPr wrap="square">
            <a:spAutoFit/>
          </a:bodyPr>
          <a:lstStyle/>
          <a:p>
            <a:r>
              <a:rPr lang="en-US" sz="800" noProof="0">
                <a:latin typeface="Rockwell Light" panose="02040303020102020203" pitchFamily="18" charset="0"/>
              </a:rPr>
              <a:t>-</a:t>
            </a:r>
            <a:endParaRPr lang="en-US" sz="700" noProof="0">
              <a:latin typeface="Rockwell Light" panose="02040303020102020203" pitchFamily="18" charset="0"/>
            </a:endParaRPr>
          </a:p>
        </p:txBody>
      </p:sp>
      <p:pic>
        <p:nvPicPr>
          <p:cNvPr id="7" name="Picture 2">
            <a:extLst>
              <a:ext uri="{FF2B5EF4-FFF2-40B4-BE49-F238E27FC236}">
                <a16:creationId xmlns:a16="http://schemas.microsoft.com/office/drawing/2014/main" id="{316B6F2A-3DDF-B34B-2853-6E3388DC57E6}"/>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B87E6CA-1B6B-B514-7CA6-968CB41E0251}"/>
              </a:ext>
            </a:extLst>
          </p:cNvPr>
          <p:cNvSpPr txBox="1">
            <a:spLocks/>
          </p:cNvSpPr>
          <p:nvPr/>
        </p:nvSpPr>
        <p:spPr>
          <a:xfrm>
            <a:off x="10426474" y="56553"/>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Tequila Analysis</a:t>
            </a:r>
          </a:p>
        </p:txBody>
      </p:sp>
    </p:spTree>
    <p:extLst>
      <p:ext uri="{BB962C8B-B14F-4D97-AF65-F5344CB8AC3E}">
        <p14:creationId xmlns:p14="http://schemas.microsoft.com/office/powerpoint/2010/main" val="2885302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F96BF-730D-A91B-769C-8C0087B3A6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55F725-314D-A750-CE66-B7763688F514}"/>
              </a:ext>
            </a:extLst>
          </p:cNvPr>
          <p:cNvSpPr txBox="1"/>
          <p:nvPr/>
        </p:nvSpPr>
        <p:spPr>
          <a:xfrm>
            <a:off x="3590412" y="719666"/>
            <a:ext cx="5308600" cy="369332"/>
          </a:xfrm>
          <a:prstGeom prst="rect">
            <a:avLst/>
          </a:prstGeom>
          <a:noFill/>
        </p:spPr>
        <p:txBody>
          <a:bodyPr wrap="square" rtlCol="0">
            <a:spAutoFit/>
          </a:bodyPr>
          <a:lstStyle/>
          <a:p>
            <a:r>
              <a:rPr lang="en-US"/>
              <a:t>Transition slide to introduce the 3 scenarios. </a:t>
            </a:r>
          </a:p>
        </p:txBody>
      </p:sp>
      <p:pic>
        <p:nvPicPr>
          <p:cNvPr id="1026" name="Picture 2" descr="Alcohol Photos, Download The BEST Free Alcohol Stock Photos &amp; HD Images">
            <a:extLst>
              <a:ext uri="{FF2B5EF4-FFF2-40B4-BE49-F238E27FC236}">
                <a16:creationId xmlns:a16="http://schemas.microsoft.com/office/drawing/2014/main" id="{A80A5EFE-FC16-227E-9D76-3041D05FC3EE}"/>
              </a:ext>
            </a:extLst>
          </p:cNvPr>
          <p:cNvPicPr>
            <a:picLocks noChangeAspect="1" noChangeArrowheads="1"/>
          </p:cNvPicPr>
          <p:nvPr/>
        </p:nvPicPr>
        <p:blipFill>
          <a:blip r:embed="rId4" cstate="print">
            <a:alphaModFix/>
            <a:extLst>
              <a:ext uri="{28A0092B-C50C-407E-A947-70E740481C1C}">
                <a14:useLocalDpi xmlns:a14="http://schemas.microsoft.com/office/drawing/2010/main" val="0"/>
              </a:ext>
            </a:extLst>
          </a:blip>
          <a:srcRect/>
          <a:stretch>
            <a:fillRect/>
          </a:stretch>
        </p:blipFill>
        <p:spPr bwMode="auto">
          <a:xfrm>
            <a:off x="0" y="-1402423"/>
            <a:ext cx="12390634" cy="82604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5FEB1CC-87FC-D5EE-CF98-ECF0E82212E5}"/>
              </a:ext>
            </a:extLst>
          </p:cNvPr>
          <p:cNvSpPr txBox="1"/>
          <p:nvPr/>
        </p:nvSpPr>
        <p:spPr>
          <a:xfrm>
            <a:off x="4495230" y="0"/>
            <a:ext cx="3201541" cy="6247864"/>
          </a:xfrm>
          <a:prstGeom prst="rect">
            <a:avLst/>
          </a:prstGeom>
          <a:noFill/>
        </p:spPr>
        <p:txBody>
          <a:bodyPr wrap="square" rtlCol="0">
            <a:spAutoFit/>
          </a:bodyPr>
          <a:lstStyle/>
          <a:p>
            <a:r>
              <a:rPr lang="es-MX" sz="40000">
                <a:solidFill>
                  <a:schemeClr val="bg1"/>
                </a:solidFill>
                <a:latin typeface="Rockwell" panose="02060603020205020403" pitchFamily="18" charset="0"/>
              </a:rPr>
              <a:t>$</a:t>
            </a:r>
          </a:p>
        </p:txBody>
      </p:sp>
    </p:spTree>
    <p:extLst>
      <p:ext uri="{BB962C8B-B14F-4D97-AF65-F5344CB8AC3E}">
        <p14:creationId xmlns:p14="http://schemas.microsoft.com/office/powerpoint/2010/main" val="1573576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D3804-EADB-70D7-3F59-D31A1DA0387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19A2FD1-6FD6-D712-21FA-18BCBC43ABCB}"/>
              </a:ext>
            </a:extLst>
          </p:cNvPr>
          <p:cNvSpPr txBox="1">
            <a:spLocks/>
          </p:cNvSpPr>
          <p:nvPr/>
        </p:nvSpPr>
        <p:spPr>
          <a:xfrm>
            <a:off x="2845613" y="259850"/>
            <a:ext cx="6249937"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noProof="0">
                <a:latin typeface="Rockwell Light"/>
              </a:rPr>
              <a:t>100% Agave Tequila</a:t>
            </a:r>
            <a:endParaRPr lang="en-US" sz="3500" b="1"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D20C29F0-228E-BD74-1795-F1299F5160B2}"/>
              </a:ext>
            </a:extLst>
          </p:cNvPr>
          <p:cNvCxnSpPr>
            <a:cxnSpLocks/>
          </p:cNvCxnSpPr>
          <p:nvPr/>
        </p:nvCxnSpPr>
        <p:spPr>
          <a:xfrm>
            <a:off x="3314061" y="967000"/>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3593928F-87E9-3EDF-D657-A315D8347475}"/>
              </a:ext>
            </a:extLst>
          </p:cNvPr>
          <p:cNvSpPr txBox="1">
            <a:spLocks/>
          </p:cNvSpPr>
          <p:nvPr/>
        </p:nvSpPr>
        <p:spPr>
          <a:xfrm>
            <a:off x="10426474" y="56553"/>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a:t>
            </a:r>
          </a:p>
        </p:txBody>
      </p:sp>
      <p:sp>
        <p:nvSpPr>
          <p:cNvPr id="15" name="TextBox 14">
            <a:extLst>
              <a:ext uri="{FF2B5EF4-FFF2-40B4-BE49-F238E27FC236}">
                <a16:creationId xmlns:a16="http://schemas.microsoft.com/office/drawing/2014/main" id="{2AB5E287-7A56-4BDF-EB72-36DE117FE7EA}"/>
              </a:ext>
            </a:extLst>
          </p:cNvPr>
          <p:cNvSpPr txBox="1"/>
          <p:nvPr/>
        </p:nvSpPr>
        <p:spPr>
          <a:xfrm>
            <a:off x="4664780" y="2119195"/>
            <a:ext cx="2303491" cy="523220"/>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predicted sales for 2025</a:t>
            </a:r>
            <a:endParaRPr lang="es-MX" sz="1400">
              <a:latin typeface="Rockwell Light" panose="02040303020102020203" pitchFamily="18" charset="0"/>
            </a:endParaRPr>
          </a:p>
        </p:txBody>
      </p:sp>
      <p:sp>
        <p:nvSpPr>
          <p:cNvPr id="20" name="TextBox 19">
            <a:extLst>
              <a:ext uri="{FF2B5EF4-FFF2-40B4-BE49-F238E27FC236}">
                <a16:creationId xmlns:a16="http://schemas.microsoft.com/office/drawing/2014/main" id="{6164B443-7C4D-9495-C329-695EF98657E2}"/>
              </a:ext>
            </a:extLst>
          </p:cNvPr>
          <p:cNvSpPr txBox="1"/>
          <p:nvPr/>
        </p:nvSpPr>
        <p:spPr>
          <a:xfrm>
            <a:off x="3896286" y="1411358"/>
            <a:ext cx="3840480" cy="707886"/>
          </a:xfrm>
          <a:prstGeom prst="rect">
            <a:avLst/>
          </a:prstGeom>
          <a:noFill/>
        </p:spPr>
        <p:txBody>
          <a:bodyPr wrap="square">
            <a:spAutoFit/>
          </a:bodyPr>
          <a:lstStyle/>
          <a:p>
            <a:pPr algn="ctr"/>
            <a:r>
              <a:rPr lang="en-US" sz="4000" b="0" i="0">
                <a:solidFill>
                  <a:srgbClr val="DAA520"/>
                </a:solidFill>
                <a:effectLst/>
                <a:latin typeface="Rockwell" panose="02060603020205020403" pitchFamily="18" charset="0"/>
              </a:rPr>
              <a:t>$</a:t>
            </a:r>
            <a:r>
              <a:rPr lang="en-US" sz="4000">
                <a:solidFill>
                  <a:srgbClr val="DAA520"/>
                </a:solidFill>
                <a:latin typeface="Rockwell" panose="02060603020205020403" pitchFamily="18" charset="0"/>
              </a:rPr>
              <a:t>41,313,408</a:t>
            </a:r>
            <a:endParaRPr lang="es-MX" sz="4000">
              <a:solidFill>
                <a:srgbClr val="DAA520"/>
              </a:solidFill>
            </a:endParaRPr>
          </a:p>
        </p:txBody>
      </p:sp>
      <p:sp>
        <p:nvSpPr>
          <p:cNvPr id="28" name="TextBox 27">
            <a:extLst>
              <a:ext uri="{FF2B5EF4-FFF2-40B4-BE49-F238E27FC236}">
                <a16:creationId xmlns:a16="http://schemas.microsoft.com/office/drawing/2014/main" id="{C94071DB-4E74-3DE0-2299-7AA8EE86D1E4}"/>
              </a:ext>
            </a:extLst>
          </p:cNvPr>
          <p:cNvSpPr txBox="1"/>
          <p:nvPr/>
        </p:nvSpPr>
        <p:spPr>
          <a:xfrm>
            <a:off x="8505260" y="2113934"/>
            <a:ext cx="2303491" cy="523220"/>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predicted sales for 2026</a:t>
            </a:r>
            <a:endParaRPr lang="es-MX" sz="1400">
              <a:latin typeface="Rockwell Light" panose="02040303020102020203" pitchFamily="18" charset="0"/>
            </a:endParaRPr>
          </a:p>
        </p:txBody>
      </p:sp>
      <p:sp>
        <p:nvSpPr>
          <p:cNvPr id="29" name="TextBox 28">
            <a:extLst>
              <a:ext uri="{FF2B5EF4-FFF2-40B4-BE49-F238E27FC236}">
                <a16:creationId xmlns:a16="http://schemas.microsoft.com/office/drawing/2014/main" id="{9361518A-88C5-641B-103C-A0B686CF2784}"/>
              </a:ext>
            </a:extLst>
          </p:cNvPr>
          <p:cNvSpPr txBox="1"/>
          <p:nvPr/>
        </p:nvSpPr>
        <p:spPr>
          <a:xfrm>
            <a:off x="7736766" y="1406097"/>
            <a:ext cx="3840480" cy="707886"/>
          </a:xfrm>
          <a:prstGeom prst="rect">
            <a:avLst/>
          </a:prstGeom>
          <a:noFill/>
        </p:spPr>
        <p:txBody>
          <a:bodyPr wrap="square">
            <a:spAutoFit/>
          </a:bodyPr>
          <a:lstStyle/>
          <a:p>
            <a:pPr algn="ctr"/>
            <a:r>
              <a:rPr lang="en-US" sz="4000" b="0" i="0">
                <a:solidFill>
                  <a:srgbClr val="D2B48C"/>
                </a:solidFill>
                <a:effectLst/>
                <a:latin typeface="Rockwell" panose="02060603020205020403" pitchFamily="18" charset="0"/>
              </a:rPr>
              <a:t>$</a:t>
            </a:r>
            <a:r>
              <a:rPr lang="en-US" sz="4000">
                <a:solidFill>
                  <a:srgbClr val="D2B48C"/>
                </a:solidFill>
                <a:latin typeface="Rockwell" panose="02060603020205020403" pitchFamily="18" charset="0"/>
              </a:rPr>
              <a:t>45,742,818</a:t>
            </a:r>
            <a:endParaRPr lang="es-MX" sz="4000">
              <a:solidFill>
                <a:srgbClr val="D2B48C"/>
              </a:solidFill>
            </a:endParaRPr>
          </a:p>
        </p:txBody>
      </p:sp>
      <p:sp>
        <p:nvSpPr>
          <p:cNvPr id="33" name="TextBox 32">
            <a:extLst>
              <a:ext uri="{FF2B5EF4-FFF2-40B4-BE49-F238E27FC236}">
                <a16:creationId xmlns:a16="http://schemas.microsoft.com/office/drawing/2014/main" id="{8798C53B-0A02-9094-C484-A20FC84E9CF2}"/>
              </a:ext>
            </a:extLst>
          </p:cNvPr>
          <p:cNvSpPr txBox="1"/>
          <p:nvPr/>
        </p:nvSpPr>
        <p:spPr>
          <a:xfrm>
            <a:off x="1070846" y="2207161"/>
            <a:ext cx="2303491" cy="307777"/>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sales 2024</a:t>
            </a:r>
            <a:endParaRPr lang="es-MX" sz="1400">
              <a:latin typeface="Rockwell Light" panose="02040303020102020203" pitchFamily="18" charset="0"/>
            </a:endParaRPr>
          </a:p>
        </p:txBody>
      </p:sp>
      <p:sp>
        <p:nvSpPr>
          <p:cNvPr id="34" name="TextBox 33">
            <a:extLst>
              <a:ext uri="{FF2B5EF4-FFF2-40B4-BE49-F238E27FC236}">
                <a16:creationId xmlns:a16="http://schemas.microsoft.com/office/drawing/2014/main" id="{0575E6F8-8D09-283E-C392-AF0021AFC0C4}"/>
              </a:ext>
            </a:extLst>
          </p:cNvPr>
          <p:cNvSpPr txBox="1"/>
          <p:nvPr/>
        </p:nvSpPr>
        <p:spPr>
          <a:xfrm>
            <a:off x="302351" y="1406729"/>
            <a:ext cx="3840480" cy="707886"/>
          </a:xfrm>
          <a:prstGeom prst="rect">
            <a:avLst/>
          </a:prstGeom>
          <a:noFill/>
        </p:spPr>
        <p:txBody>
          <a:bodyPr wrap="square">
            <a:spAutoFit/>
          </a:bodyPr>
          <a:lstStyle/>
          <a:p>
            <a:pPr algn="ctr"/>
            <a:r>
              <a:rPr lang="en-US" sz="4000" b="0" i="0">
                <a:solidFill>
                  <a:srgbClr val="C58008"/>
                </a:solidFill>
                <a:effectLst/>
                <a:latin typeface="Rockwell" panose="02060603020205020403" pitchFamily="18" charset="0"/>
              </a:rPr>
              <a:t>$</a:t>
            </a:r>
            <a:r>
              <a:rPr lang="en-US" sz="4000">
                <a:solidFill>
                  <a:srgbClr val="C58008"/>
                </a:solidFill>
                <a:latin typeface="Rockwell" panose="02060603020205020403" pitchFamily="18" charset="0"/>
              </a:rPr>
              <a:t>34,602,985</a:t>
            </a:r>
            <a:endParaRPr lang="es-MX" sz="4000">
              <a:solidFill>
                <a:srgbClr val="C58008"/>
              </a:solidFill>
            </a:endParaRPr>
          </a:p>
        </p:txBody>
      </p:sp>
      <p:pic>
        <p:nvPicPr>
          <p:cNvPr id="6" name="Picture 2">
            <a:extLst>
              <a:ext uri="{FF2B5EF4-FFF2-40B4-BE49-F238E27FC236}">
                <a16:creationId xmlns:a16="http://schemas.microsoft.com/office/drawing/2014/main" id="{CC3B7802-1770-C42B-3C18-E99B5FB017E5}"/>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7F7ED9A-07B0-F6CE-51DA-8DE8659ED71E}"/>
              </a:ext>
            </a:extLst>
          </p:cNvPr>
          <p:cNvGrpSpPr/>
          <p:nvPr/>
        </p:nvGrpSpPr>
        <p:grpSpPr>
          <a:xfrm>
            <a:off x="2174808" y="3371494"/>
            <a:ext cx="8037178" cy="3016573"/>
            <a:chOff x="1858457" y="3587938"/>
            <a:chExt cx="8037178" cy="3016573"/>
          </a:xfrm>
        </p:grpSpPr>
        <p:pic>
          <p:nvPicPr>
            <p:cNvPr id="13" name="Picture 12">
              <a:extLst>
                <a:ext uri="{FF2B5EF4-FFF2-40B4-BE49-F238E27FC236}">
                  <a16:creationId xmlns:a16="http://schemas.microsoft.com/office/drawing/2014/main" id="{6C744D17-7E1E-63A1-4235-7E802DF6496C}"/>
                </a:ext>
              </a:extLst>
            </p:cNvPr>
            <p:cNvPicPr>
              <a:picLocks noChangeAspect="1"/>
            </p:cNvPicPr>
            <p:nvPr/>
          </p:nvPicPr>
          <p:blipFill>
            <a:blip r:embed="rId5"/>
            <a:srcRect t="2762"/>
            <a:stretch/>
          </p:blipFill>
          <p:spPr>
            <a:xfrm>
              <a:off x="1858457" y="3587938"/>
              <a:ext cx="8037178" cy="3016573"/>
            </a:xfrm>
            <a:prstGeom prst="rect">
              <a:avLst/>
            </a:prstGeom>
          </p:spPr>
        </p:pic>
        <p:grpSp>
          <p:nvGrpSpPr>
            <p:cNvPr id="14" name="Group 13">
              <a:extLst>
                <a:ext uri="{FF2B5EF4-FFF2-40B4-BE49-F238E27FC236}">
                  <a16:creationId xmlns:a16="http://schemas.microsoft.com/office/drawing/2014/main" id="{7643C435-8D1E-0289-82C0-BBF27999EF25}"/>
                </a:ext>
              </a:extLst>
            </p:cNvPr>
            <p:cNvGrpSpPr/>
            <p:nvPr/>
          </p:nvGrpSpPr>
          <p:grpSpPr>
            <a:xfrm>
              <a:off x="8328086" y="4149917"/>
              <a:ext cx="29990" cy="146127"/>
              <a:chOff x="8349778" y="3897956"/>
              <a:chExt cx="29990" cy="146127"/>
            </a:xfrm>
          </p:grpSpPr>
          <p:cxnSp>
            <p:nvCxnSpPr>
              <p:cNvPr id="16" name="Straight Connector 15">
                <a:extLst>
                  <a:ext uri="{FF2B5EF4-FFF2-40B4-BE49-F238E27FC236}">
                    <a16:creationId xmlns:a16="http://schemas.microsoft.com/office/drawing/2014/main" id="{EF3B6051-C35E-0AA7-35CD-DE9F6E2E53DF}"/>
                  </a:ext>
                </a:extLst>
              </p:cNvPr>
              <p:cNvCxnSpPr/>
              <p:nvPr/>
            </p:nvCxnSpPr>
            <p:spPr>
              <a:xfrm>
                <a:off x="8349778" y="3897956"/>
                <a:ext cx="24384" cy="123662"/>
              </a:xfrm>
              <a:prstGeom prst="line">
                <a:avLst/>
              </a:prstGeom>
              <a:ln w="38100">
                <a:solidFill>
                  <a:srgbClr val="DAA52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70DFCBE-0036-FC09-C2A4-C248EF290AE3}"/>
                  </a:ext>
                </a:extLst>
              </p:cNvPr>
              <p:cNvCxnSpPr>
                <a:cxnSpLocks/>
              </p:cNvCxnSpPr>
              <p:nvPr/>
            </p:nvCxnSpPr>
            <p:spPr>
              <a:xfrm>
                <a:off x="8368556" y="3999153"/>
                <a:ext cx="11212" cy="44930"/>
              </a:xfrm>
              <a:prstGeom prst="line">
                <a:avLst/>
              </a:prstGeom>
              <a:ln w="38100">
                <a:solidFill>
                  <a:srgbClr val="D1B38B"/>
                </a:solidFill>
              </a:ln>
            </p:spPr>
            <p:style>
              <a:lnRef idx="2">
                <a:schemeClr val="accent1"/>
              </a:lnRef>
              <a:fillRef idx="0">
                <a:schemeClr val="accent1"/>
              </a:fillRef>
              <a:effectRef idx="1">
                <a:schemeClr val="accent1"/>
              </a:effectRef>
              <a:fontRef idx="minor">
                <a:schemeClr val="tx1"/>
              </a:fontRef>
            </p:style>
          </p:cxnSp>
        </p:grpSp>
      </p:grpSp>
      <p:pic>
        <p:nvPicPr>
          <p:cNvPr id="18" name="Picture 8" descr="Tequila Don Julio Blanco 70 cl.">
            <a:extLst>
              <a:ext uri="{FF2B5EF4-FFF2-40B4-BE49-F238E27FC236}">
                <a16:creationId xmlns:a16="http://schemas.microsoft.com/office/drawing/2014/main" id="{137E5946-3E16-EC85-09C7-378BEA7B02B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499" t="1" r="11700" b="2113"/>
          <a:stretch/>
        </p:blipFill>
        <p:spPr bwMode="auto">
          <a:xfrm>
            <a:off x="300157" y="5359493"/>
            <a:ext cx="799059" cy="128306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D68574E5-5F8E-18C7-B8FB-2253C7E1CBF4}"/>
              </a:ext>
            </a:extLst>
          </p:cNvPr>
          <p:cNvCxnSpPr>
            <a:cxnSpLocks/>
          </p:cNvCxnSpPr>
          <p:nvPr/>
        </p:nvCxnSpPr>
        <p:spPr>
          <a:xfrm flipV="1">
            <a:off x="1980014" y="3571103"/>
            <a:ext cx="8446460" cy="2088292"/>
          </a:xfrm>
          <a:prstGeom prst="line">
            <a:avLst/>
          </a:prstGeom>
          <a:ln w="12700">
            <a:solidFill>
              <a:srgbClr val="6B797C"/>
            </a:solidFill>
            <a:prstDash val="dash"/>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F09882F7-7877-3CA2-5362-A9B4E285F5C7}"/>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Forecast Analysis</a:t>
            </a:r>
          </a:p>
        </p:txBody>
      </p:sp>
    </p:spTree>
    <p:extLst>
      <p:ext uri="{BB962C8B-B14F-4D97-AF65-F5344CB8AC3E}">
        <p14:creationId xmlns:p14="http://schemas.microsoft.com/office/powerpoint/2010/main" val="1551324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8" grpId="0"/>
      <p:bldP spid="29" grpId="0"/>
      <p:bldP spid="33" grpId="0"/>
      <p:bldP spid="34"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9AD9D8-8FD9-727B-03FE-E6112FD3046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B238AE5-32EE-0824-7D12-407E52625B8B}"/>
              </a:ext>
            </a:extLst>
          </p:cNvPr>
          <p:cNvSpPr txBox="1">
            <a:spLocks/>
          </p:cNvSpPr>
          <p:nvPr/>
        </p:nvSpPr>
        <p:spPr>
          <a:xfrm>
            <a:off x="2845613" y="259850"/>
            <a:ext cx="6249937"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noProof="0">
                <a:latin typeface="Rockwell Light"/>
              </a:rPr>
              <a:t>All Vodkas</a:t>
            </a:r>
            <a:endParaRPr lang="en-US" sz="3500" b="1"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5DDE250B-495A-8FF4-A6E8-BBB109DFE132}"/>
              </a:ext>
            </a:extLst>
          </p:cNvPr>
          <p:cNvCxnSpPr>
            <a:cxnSpLocks/>
          </p:cNvCxnSpPr>
          <p:nvPr/>
        </p:nvCxnSpPr>
        <p:spPr>
          <a:xfrm>
            <a:off x="3314061" y="967000"/>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49C6017-594C-013B-D783-A1712FD20FEF}"/>
              </a:ext>
            </a:extLst>
          </p:cNvPr>
          <p:cNvSpPr txBox="1"/>
          <p:nvPr/>
        </p:nvSpPr>
        <p:spPr>
          <a:xfrm>
            <a:off x="0" y="6642556"/>
            <a:ext cx="10693376" cy="215444"/>
          </a:xfrm>
          <a:prstGeom prst="rect">
            <a:avLst/>
          </a:prstGeom>
          <a:noFill/>
        </p:spPr>
        <p:txBody>
          <a:bodyPr wrap="square">
            <a:spAutoFit/>
          </a:bodyPr>
          <a:lstStyle/>
          <a:p>
            <a:r>
              <a:rPr lang="en-US" sz="800" noProof="0">
                <a:latin typeface="Rockwell Light" panose="02040303020102020203" pitchFamily="18" charset="0"/>
              </a:rPr>
              <a:t>-</a:t>
            </a:r>
            <a:endParaRPr lang="en-US" sz="700" noProof="0">
              <a:latin typeface="Rockwell Light" panose="02040303020102020203" pitchFamily="18" charset="0"/>
            </a:endParaRPr>
          </a:p>
        </p:txBody>
      </p:sp>
      <p:pic>
        <p:nvPicPr>
          <p:cNvPr id="7" name="Picture 2">
            <a:extLst>
              <a:ext uri="{FF2B5EF4-FFF2-40B4-BE49-F238E27FC236}">
                <a16:creationId xmlns:a16="http://schemas.microsoft.com/office/drawing/2014/main" id="{A15EBD28-11AA-8D38-ABD7-FEAAE0517020}"/>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A737A22-70A3-3232-A28B-27949162CF1B}"/>
              </a:ext>
            </a:extLst>
          </p:cNvPr>
          <p:cNvSpPr txBox="1">
            <a:spLocks/>
          </p:cNvSpPr>
          <p:nvPr/>
        </p:nvSpPr>
        <p:spPr>
          <a:xfrm>
            <a:off x="10426474" y="56553"/>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a:t>
            </a:r>
          </a:p>
        </p:txBody>
      </p:sp>
      <p:sp>
        <p:nvSpPr>
          <p:cNvPr id="15" name="TextBox 14">
            <a:extLst>
              <a:ext uri="{FF2B5EF4-FFF2-40B4-BE49-F238E27FC236}">
                <a16:creationId xmlns:a16="http://schemas.microsoft.com/office/drawing/2014/main" id="{8AFF6961-FEDA-9E2A-E5B1-3B1A3E3A7706}"/>
              </a:ext>
            </a:extLst>
          </p:cNvPr>
          <p:cNvSpPr txBox="1"/>
          <p:nvPr/>
        </p:nvSpPr>
        <p:spPr>
          <a:xfrm>
            <a:off x="4664780" y="2119195"/>
            <a:ext cx="2303491" cy="523220"/>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predicted sales for 2025</a:t>
            </a:r>
            <a:endParaRPr lang="es-MX" sz="1400">
              <a:latin typeface="Rockwell Light" panose="02040303020102020203" pitchFamily="18" charset="0"/>
            </a:endParaRPr>
          </a:p>
        </p:txBody>
      </p:sp>
      <p:sp>
        <p:nvSpPr>
          <p:cNvPr id="20" name="TextBox 19">
            <a:extLst>
              <a:ext uri="{FF2B5EF4-FFF2-40B4-BE49-F238E27FC236}">
                <a16:creationId xmlns:a16="http://schemas.microsoft.com/office/drawing/2014/main" id="{0371977B-49DB-E3A6-845D-EB1FAE7D0740}"/>
              </a:ext>
            </a:extLst>
          </p:cNvPr>
          <p:cNvSpPr txBox="1"/>
          <p:nvPr/>
        </p:nvSpPr>
        <p:spPr>
          <a:xfrm>
            <a:off x="3896286" y="1411358"/>
            <a:ext cx="3840480" cy="707886"/>
          </a:xfrm>
          <a:prstGeom prst="rect">
            <a:avLst/>
          </a:prstGeom>
          <a:noFill/>
        </p:spPr>
        <p:txBody>
          <a:bodyPr wrap="square">
            <a:spAutoFit/>
          </a:bodyPr>
          <a:lstStyle>
            <a:defPPr>
              <a:defRPr lang="es-ES"/>
            </a:defPPr>
            <a:lvl1pPr algn="ctr">
              <a:defRPr sz="4000" b="0" i="0">
                <a:solidFill>
                  <a:srgbClr val="DAA520"/>
                </a:solidFill>
                <a:effectLst/>
                <a:latin typeface="Rockwell" panose="02060603020205020403" pitchFamily="18" charset="0"/>
              </a:defRPr>
            </a:lvl1pPr>
          </a:lstStyle>
          <a:p>
            <a:r>
              <a:rPr lang="en-US"/>
              <a:t>$98,739,863</a:t>
            </a:r>
            <a:endParaRPr lang="es-MX"/>
          </a:p>
        </p:txBody>
      </p:sp>
      <p:sp>
        <p:nvSpPr>
          <p:cNvPr id="28" name="TextBox 27">
            <a:extLst>
              <a:ext uri="{FF2B5EF4-FFF2-40B4-BE49-F238E27FC236}">
                <a16:creationId xmlns:a16="http://schemas.microsoft.com/office/drawing/2014/main" id="{FF208FA3-D1EA-55D3-EEBB-61F8261D2DDB}"/>
              </a:ext>
            </a:extLst>
          </p:cNvPr>
          <p:cNvSpPr txBox="1"/>
          <p:nvPr/>
        </p:nvSpPr>
        <p:spPr>
          <a:xfrm>
            <a:off x="8505260" y="2113934"/>
            <a:ext cx="2303491" cy="523220"/>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predicted sales for 2026</a:t>
            </a:r>
            <a:endParaRPr lang="es-MX" sz="1400">
              <a:latin typeface="Rockwell Light" panose="02040303020102020203" pitchFamily="18" charset="0"/>
            </a:endParaRPr>
          </a:p>
        </p:txBody>
      </p:sp>
      <p:sp>
        <p:nvSpPr>
          <p:cNvPr id="29" name="TextBox 28">
            <a:extLst>
              <a:ext uri="{FF2B5EF4-FFF2-40B4-BE49-F238E27FC236}">
                <a16:creationId xmlns:a16="http://schemas.microsoft.com/office/drawing/2014/main" id="{6D194A8D-5A72-BEFA-61A1-0EAC64875DC0}"/>
              </a:ext>
            </a:extLst>
          </p:cNvPr>
          <p:cNvSpPr txBox="1"/>
          <p:nvPr/>
        </p:nvSpPr>
        <p:spPr>
          <a:xfrm>
            <a:off x="7736766" y="1406097"/>
            <a:ext cx="3840480" cy="707886"/>
          </a:xfrm>
          <a:prstGeom prst="rect">
            <a:avLst/>
          </a:prstGeom>
          <a:noFill/>
        </p:spPr>
        <p:txBody>
          <a:bodyPr wrap="square">
            <a:spAutoFit/>
          </a:bodyPr>
          <a:lstStyle/>
          <a:p>
            <a:pPr algn="ctr"/>
            <a:r>
              <a:rPr lang="en-US" sz="4000" b="0" i="0">
                <a:solidFill>
                  <a:srgbClr val="D2B48C"/>
                </a:solidFill>
                <a:effectLst/>
                <a:latin typeface="Rockwell" panose="02060603020205020403" pitchFamily="18" charset="0"/>
              </a:rPr>
              <a:t>$</a:t>
            </a:r>
            <a:r>
              <a:rPr lang="en-US" sz="4000">
                <a:solidFill>
                  <a:srgbClr val="D2B48C"/>
                </a:solidFill>
                <a:latin typeface="Rockwell" panose="02060603020205020403" pitchFamily="18" charset="0"/>
              </a:rPr>
              <a:t>100,595,539</a:t>
            </a:r>
            <a:endParaRPr lang="es-MX" sz="4000">
              <a:solidFill>
                <a:srgbClr val="D2B48C"/>
              </a:solidFill>
              <a:latin typeface="Rockwell" panose="02060603020205020403" pitchFamily="18" charset="0"/>
            </a:endParaRPr>
          </a:p>
        </p:txBody>
      </p:sp>
      <p:sp>
        <p:nvSpPr>
          <p:cNvPr id="33" name="TextBox 32">
            <a:extLst>
              <a:ext uri="{FF2B5EF4-FFF2-40B4-BE49-F238E27FC236}">
                <a16:creationId xmlns:a16="http://schemas.microsoft.com/office/drawing/2014/main" id="{C0744547-C985-4824-F7A2-A5F786565F2A}"/>
              </a:ext>
            </a:extLst>
          </p:cNvPr>
          <p:cNvSpPr txBox="1"/>
          <p:nvPr/>
        </p:nvSpPr>
        <p:spPr>
          <a:xfrm>
            <a:off x="1070846" y="2207161"/>
            <a:ext cx="2303491" cy="307777"/>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sales 2024</a:t>
            </a:r>
            <a:endParaRPr lang="es-MX" sz="1400">
              <a:latin typeface="Rockwell Light" panose="02040303020102020203" pitchFamily="18" charset="0"/>
            </a:endParaRPr>
          </a:p>
        </p:txBody>
      </p:sp>
      <p:sp>
        <p:nvSpPr>
          <p:cNvPr id="34" name="TextBox 33">
            <a:extLst>
              <a:ext uri="{FF2B5EF4-FFF2-40B4-BE49-F238E27FC236}">
                <a16:creationId xmlns:a16="http://schemas.microsoft.com/office/drawing/2014/main" id="{A4BC896F-ABC6-BA64-E797-E1F75927D291}"/>
              </a:ext>
            </a:extLst>
          </p:cNvPr>
          <p:cNvSpPr txBox="1"/>
          <p:nvPr/>
        </p:nvSpPr>
        <p:spPr>
          <a:xfrm>
            <a:off x="302351" y="1406729"/>
            <a:ext cx="3840480" cy="707886"/>
          </a:xfrm>
          <a:prstGeom prst="rect">
            <a:avLst/>
          </a:prstGeom>
          <a:noFill/>
        </p:spPr>
        <p:txBody>
          <a:bodyPr wrap="square">
            <a:spAutoFit/>
          </a:bodyPr>
          <a:lstStyle/>
          <a:p>
            <a:pPr algn="ctr"/>
            <a:r>
              <a:rPr lang="en-US" sz="4000" b="0" i="0">
                <a:solidFill>
                  <a:srgbClr val="C58008"/>
                </a:solidFill>
                <a:effectLst/>
                <a:latin typeface="Rockwell" panose="02060603020205020403" pitchFamily="18" charset="0"/>
              </a:rPr>
              <a:t>$</a:t>
            </a:r>
            <a:r>
              <a:rPr lang="en-US" sz="4000">
                <a:solidFill>
                  <a:srgbClr val="C58008"/>
                </a:solidFill>
                <a:latin typeface="Rockwell" panose="02060603020205020403" pitchFamily="18" charset="0"/>
              </a:rPr>
              <a:t>93</a:t>
            </a:r>
            <a:r>
              <a:rPr lang="en-US" sz="4000" b="0" i="0">
                <a:solidFill>
                  <a:srgbClr val="C58008"/>
                </a:solidFill>
                <a:effectLst/>
                <a:latin typeface="Rockwell" panose="02060603020205020403" pitchFamily="18" charset="0"/>
              </a:rPr>
              <a:t>,933,664</a:t>
            </a:r>
            <a:endParaRPr lang="es-MX" sz="4000">
              <a:solidFill>
                <a:srgbClr val="C58008"/>
              </a:solidFill>
            </a:endParaRPr>
          </a:p>
        </p:txBody>
      </p:sp>
      <p:pic>
        <p:nvPicPr>
          <p:cNvPr id="2" name="Picture 4" descr="Absolut Vodka NV 1.0 L.">
            <a:extLst>
              <a:ext uri="{FF2B5EF4-FFF2-40B4-BE49-F238E27FC236}">
                <a16:creationId xmlns:a16="http://schemas.microsoft.com/office/drawing/2014/main" id="{53CFAAC8-F956-C8DB-B45C-8A419502D0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452" y="4812944"/>
            <a:ext cx="644894" cy="19346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FC86C463-6125-B974-47DC-B46AF5B8716D}"/>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Forecast Analysis</a:t>
            </a:r>
          </a:p>
        </p:txBody>
      </p:sp>
      <p:pic>
        <p:nvPicPr>
          <p:cNvPr id="11" name="Picture 10" descr="A graph showing the results of a forecast&#10;&#10;AI-generated content may be incorrect.">
            <a:extLst>
              <a:ext uri="{FF2B5EF4-FFF2-40B4-BE49-F238E27FC236}">
                <a16:creationId xmlns:a16="http://schemas.microsoft.com/office/drawing/2014/main" id="{812EB91F-4D0B-EB7E-FF51-E6E6102A4E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8848" y="2656327"/>
            <a:ext cx="8974303" cy="3797560"/>
          </a:xfrm>
          <a:prstGeom prst="rect">
            <a:avLst/>
          </a:prstGeom>
        </p:spPr>
      </p:pic>
      <p:sp>
        <p:nvSpPr>
          <p:cNvPr id="13" name="Rectangle 12">
            <a:extLst>
              <a:ext uri="{FF2B5EF4-FFF2-40B4-BE49-F238E27FC236}">
                <a16:creationId xmlns:a16="http://schemas.microsoft.com/office/drawing/2014/main" id="{6408B1F1-F7CC-645B-E015-AD8DCE20FD35}"/>
              </a:ext>
            </a:extLst>
          </p:cNvPr>
          <p:cNvSpPr/>
          <p:nvPr/>
        </p:nvSpPr>
        <p:spPr>
          <a:xfrm>
            <a:off x="9604150" y="2656327"/>
            <a:ext cx="1350952" cy="606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4" name="Rectangle 13">
            <a:extLst>
              <a:ext uri="{FF2B5EF4-FFF2-40B4-BE49-F238E27FC236}">
                <a16:creationId xmlns:a16="http://schemas.microsoft.com/office/drawing/2014/main" id="{442E9522-1E7C-C5F4-8BE8-495F326F8A21}"/>
              </a:ext>
            </a:extLst>
          </p:cNvPr>
          <p:cNvSpPr/>
          <p:nvPr/>
        </p:nvSpPr>
        <p:spPr>
          <a:xfrm>
            <a:off x="9840124" y="3174237"/>
            <a:ext cx="586350" cy="32796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6" name="Rectangle 15">
            <a:extLst>
              <a:ext uri="{FF2B5EF4-FFF2-40B4-BE49-F238E27FC236}">
                <a16:creationId xmlns:a16="http://schemas.microsoft.com/office/drawing/2014/main" id="{2599AC54-3006-9EBC-E54A-9F1312191B49}"/>
              </a:ext>
            </a:extLst>
          </p:cNvPr>
          <p:cNvSpPr/>
          <p:nvPr/>
        </p:nvSpPr>
        <p:spPr>
          <a:xfrm>
            <a:off x="1645269" y="2596560"/>
            <a:ext cx="7089415" cy="4229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7" name="Rectangle 16">
            <a:extLst>
              <a:ext uri="{FF2B5EF4-FFF2-40B4-BE49-F238E27FC236}">
                <a16:creationId xmlns:a16="http://schemas.microsoft.com/office/drawing/2014/main" id="{6D9DB47F-D580-817C-BBC3-CD8FEF150BF4}"/>
              </a:ext>
            </a:extLst>
          </p:cNvPr>
          <p:cNvSpPr/>
          <p:nvPr/>
        </p:nvSpPr>
        <p:spPr>
          <a:xfrm>
            <a:off x="8521819" y="2637154"/>
            <a:ext cx="1168073" cy="606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8" name="Rectangle 17">
            <a:extLst>
              <a:ext uri="{FF2B5EF4-FFF2-40B4-BE49-F238E27FC236}">
                <a16:creationId xmlns:a16="http://schemas.microsoft.com/office/drawing/2014/main" id="{D0E7F2B7-3590-1B59-EF9B-1C25DA92339D}"/>
              </a:ext>
            </a:extLst>
          </p:cNvPr>
          <p:cNvSpPr/>
          <p:nvPr/>
        </p:nvSpPr>
        <p:spPr>
          <a:xfrm>
            <a:off x="6701667" y="6036540"/>
            <a:ext cx="3505601" cy="4173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19" name="Rectangle 18">
            <a:extLst>
              <a:ext uri="{FF2B5EF4-FFF2-40B4-BE49-F238E27FC236}">
                <a16:creationId xmlns:a16="http://schemas.microsoft.com/office/drawing/2014/main" id="{A4A3EE44-7E50-321B-2528-8D11B75CC3C6}"/>
              </a:ext>
            </a:extLst>
          </p:cNvPr>
          <p:cNvSpPr/>
          <p:nvPr/>
        </p:nvSpPr>
        <p:spPr>
          <a:xfrm>
            <a:off x="1488592" y="3012655"/>
            <a:ext cx="586350" cy="34141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1" name="Rectangle 20">
            <a:extLst>
              <a:ext uri="{FF2B5EF4-FFF2-40B4-BE49-F238E27FC236}">
                <a16:creationId xmlns:a16="http://schemas.microsoft.com/office/drawing/2014/main" id="{46939480-D508-AD07-AA5A-C52965FC8639}"/>
              </a:ext>
            </a:extLst>
          </p:cNvPr>
          <p:cNvSpPr/>
          <p:nvPr/>
        </p:nvSpPr>
        <p:spPr>
          <a:xfrm>
            <a:off x="1781767" y="6036540"/>
            <a:ext cx="5232566" cy="3631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Tree>
    <p:extLst>
      <p:ext uri="{BB962C8B-B14F-4D97-AF65-F5344CB8AC3E}">
        <p14:creationId xmlns:p14="http://schemas.microsoft.com/office/powerpoint/2010/main" val="1601105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8" grpId="0"/>
      <p:bldP spid="29" grpId="0"/>
      <p:bldP spid="33" grpId="0"/>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2C820E-272A-D514-D100-A8150FC9E2D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7A7A025-EF34-91A8-CA97-586648F5EC0E}"/>
              </a:ext>
            </a:extLst>
          </p:cNvPr>
          <p:cNvSpPr txBox="1">
            <a:spLocks/>
          </p:cNvSpPr>
          <p:nvPr/>
        </p:nvSpPr>
        <p:spPr>
          <a:xfrm>
            <a:off x="2845613" y="259850"/>
            <a:ext cx="6249937"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noProof="0">
                <a:latin typeface="Rockwell Light"/>
              </a:rPr>
              <a:t>Blanco Tequila</a:t>
            </a:r>
            <a:endParaRPr lang="en-US" sz="3500" b="1"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70FF761A-8965-18D5-B739-F0DF7162801A}"/>
              </a:ext>
            </a:extLst>
          </p:cNvPr>
          <p:cNvCxnSpPr>
            <a:cxnSpLocks/>
          </p:cNvCxnSpPr>
          <p:nvPr/>
        </p:nvCxnSpPr>
        <p:spPr>
          <a:xfrm>
            <a:off x="3314061" y="967000"/>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37743987-044D-6298-3269-DC39952D344F}"/>
              </a:ext>
            </a:extLst>
          </p:cNvPr>
          <p:cNvSpPr txBox="1">
            <a:spLocks/>
          </p:cNvSpPr>
          <p:nvPr/>
        </p:nvSpPr>
        <p:spPr>
          <a:xfrm>
            <a:off x="10426474" y="56553"/>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a:t>
            </a:r>
          </a:p>
        </p:txBody>
      </p:sp>
      <p:sp>
        <p:nvSpPr>
          <p:cNvPr id="15" name="TextBox 14">
            <a:extLst>
              <a:ext uri="{FF2B5EF4-FFF2-40B4-BE49-F238E27FC236}">
                <a16:creationId xmlns:a16="http://schemas.microsoft.com/office/drawing/2014/main" id="{3BC39F62-1061-CB75-8E6D-10CEA3031E5D}"/>
              </a:ext>
            </a:extLst>
          </p:cNvPr>
          <p:cNvSpPr txBox="1"/>
          <p:nvPr/>
        </p:nvSpPr>
        <p:spPr>
          <a:xfrm>
            <a:off x="4664780" y="2119195"/>
            <a:ext cx="2303491" cy="523220"/>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predicted sales for 2025</a:t>
            </a:r>
            <a:endParaRPr lang="es-MX" sz="1400">
              <a:latin typeface="Rockwell Light" panose="02040303020102020203" pitchFamily="18" charset="0"/>
            </a:endParaRPr>
          </a:p>
        </p:txBody>
      </p:sp>
      <p:sp>
        <p:nvSpPr>
          <p:cNvPr id="20" name="TextBox 19">
            <a:extLst>
              <a:ext uri="{FF2B5EF4-FFF2-40B4-BE49-F238E27FC236}">
                <a16:creationId xmlns:a16="http://schemas.microsoft.com/office/drawing/2014/main" id="{29AB3F8B-7DE8-11DB-E2A4-D8BF4040C302}"/>
              </a:ext>
            </a:extLst>
          </p:cNvPr>
          <p:cNvSpPr txBox="1"/>
          <p:nvPr/>
        </p:nvSpPr>
        <p:spPr>
          <a:xfrm>
            <a:off x="3896286" y="1411358"/>
            <a:ext cx="3840480" cy="707886"/>
          </a:xfrm>
          <a:prstGeom prst="rect">
            <a:avLst/>
          </a:prstGeom>
          <a:noFill/>
        </p:spPr>
        <p:txBody>
          <a:bodyPr wrap="square">
            <a:spAutoFit/>
          </a:bodyPr>
          <a:lstStyle/>
          <a:p>
            <a:pPr algn="ctr"/>
            <a:r>
              <a:rPr lang="en-US" sz="4000">
                <a:solidFill>
                  <a:srgbClr val="DAA520"/>
                </a:solidFill>
                <a:latin typeface="Rockwell" panose="02060603020205020403" pitchFamily="18" charset="0"/>
              </a:rPr>
              <a:t>$37,839,856</a:t>
            </a:r>
          </a:p>
        </p:txBody>
      </p:sp>
      <p:sp>
        <p:nvSpPr>
          <p:cNvPr id="28" name="TextBox 27">
            <a:extLst>
              <a:ext uri="{FF2B5EF4-FFF2-40B4-BE49-F238E27FC236}">
                <a16:creationId xmlns:a16="http://schemas.microsoft.com/office/drawing/2014/main" id="{937508BE-0EB2-B330-BE45-6F8868588D25}"/>
              </a:ext>
            </a:extLst>
          </p:cNvPr>
          <p:cNvSpPr txBox="1"/>
          <p:nvPr/>
        </p:nvSpPr>
        <p:spPr>
          <a:xfrm>
            <a:off x="8505260" y="2113934"/>
            <a:ext cx="2303491" cy="523220"/>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predicted sales for 2026</a:t>
            </a:r>
            <a:endParaRPr lang="es-MX" sz="1400">
              <a:latin typeface="Rockwell Light" panose="02040303020102020203" pitchFamily="18" charset="0"/>
            </a:endParaRPr>
          </a:p>
        </p:txBody>
      </p:sp>
      <p:sp>
        <p:nvSpPr>
          <p:cNvPr id="29" name="TextBox 28">
            <a:extLst>
              <a:ext uri="{FF2B5EF4-FFF2-40B4-BE49-F238E27FC236}">
                <a16:creationId xmlns:a16="http://schemas.microsoft.com/office/drawing/2014/main" id="{2B90A994-7CED-6826-FAC2-289781C5A63C}"/>
              </a:ext>
            </a:extLst>
          </p:cNvPr>
          <p:cNvSpPr txBox="1"/>
          <p:nvPr/>
        </p:nvSpPr>
        <p:spPr>
          <a:xfrm>
            <a:off x="7736766" y="1406097"/>
            <a:ext cx="3840480" cy="707886"/>
          </a:xfrm>
          <a:prstGeom prst="rect">
            <a:avLst/>
          </a:prstGeom>
          <a:noFill/>
        </p:spPr>
        <p:txBody>
          <a:bodyPr wrap="square">
            <a:spAutoFit/>
          </a:bodyPr>
          <a:lstStyle/>
          <a:p>
            <a:pPr algn="ctr"/>
            <a:r>
              <a:rPr lang="en-US" sz="4000">
                <a:solidFill>
                  <a:srgbClr val="D2B48C"/>
                </a:solidFill>
                <a:latin typeface="Rockwell" panose="02060603020205020403" pitchFamily="18" charset="0"/>
              </a:rPr>
              <a:t>$41,283,351</a:t>
            </a:r>
          </a:p>
        </p:txBody>
      </p:sp>
      <p:sp>
        <p:nvSpPr>
          <p:cNvPr id="33" name="TextBox 32">
            <a:extLst>
              <a:ext uri="{FF2B5EF4-FFF2-40B4-BE49-F238E27FC236}">
                <a16:creationId xmlns:a16="http://schemas.microsoft.com/office/drawing/2014/main" id="{D220B830-8CBC-F25E-6F01-1E6BC402FD9D}"/>
              </a:ext>
            </a:extLst>
          </p:cNvPr>
          <p:cNvSpPr txBox="1"/>
          <p:nvPr/>
        </p:nvSpPr>
        <p:spPr>
          <a:xfrm>
            <a:off x="1070846" y="2207161"/>
            <a:ext cx="2303491" cy="307777"/>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sales 2024</a:t>
            </a:r>
            <a:endParaRPr lang="es-MX" sz="1400">
              <a:latin typeface="Rockwell Light" panose="02040303020102020203" pitchFamily="18" charset="0"/>
            </a:endParaRPr>
          </a:p>
        </p:txBody>
      </p:sp>
      <p:sp>
        <p:nvSpPr>
          <p:cNvPr id="34" name="TextBox 33">
            <a:extLst>
              <a:ext uri="{FF2B5EF4-FFF2-40B4-BE49-F238E27FC236}">
                <a16:creationId xmlns:a16="http://schemas.microsoft.com/office/drawing/2014/main" id="{3F4D52E8-0177-0F3B-A11F-C3CC90627E64}"/>
              </a:ext>
            </a:extLst>
          </p:cNvPr>
          <p:cNvSpPr txBox="1"/>
          <p:nvPr/>
        </p:nvSpPr>
        <p:spPr>
          <a:xfrm>
            <a:off x="302351" y="1406729"/>
            <a:ext cx="3840480" cy="707886"/>
          </a:xfrm>
          <a:prstGeom prst="rect">
            <a:avLst/>
          </a:prstGeom>
          <a:noFill/>
        </p:spPr>
        <p:txBody>
          <a:bodyPr wrap="square">
            <a:spAutoFit/>
          </a:bodyPr>
          <a:lstStyle/>
          <a:p>
            <a:pPr algn="ctr"/>
            <a:r>
              <a:rPr lang="en-US" sz="4000" b="0" i="0">
                <a:solidFill>
                  <a:srgbClr val="C58008"/>
                </a:solidFill>
                <a:effectLst/>
                <a:latin typeface="Rockwell" panose="02060603020205020403" pitchFamily="18" charset="0"/>
              </a:rPr>
              <a:t>$</a:t>
            </a:r>
            <a:r>
              <a:rPr lang="en-US" sz="4000">
                <a:solidFill>
                  <a:srgbClr val="C58008"/>
                </a:solidFill>
                <a:latin typeface="Rockwell" panose="02060603020205020403" pitchFamily="18" charset="0"/>
              </a:rPr>
              <a:t>34,396,547</a:t>
            </a:r>
            <a:endParaRPr lang="es-MX" sz="4000">
              <a:solidFill>
                <a:srgbClr val="C58008"/>
              </a:solidFill>
            </a:endParaRPr>
          </a:p>
        </p:txBody>
      </p:sp>
      <p:pic>
        <p:nvPicPr>
          <p:cNvPr id="6" name="Picture 2">
            <a:extLst>
              <a:ext uri="{FF2B5EF4-FFF2-40B4-BE49-F238E27FC236}">
                <a16:creationId xmlns:a16="http://schemas.microsoft.com/office/drawing/2014/main" id="{E3A7B447-47D6-697C-9C9B-776B292AB025}"/>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Tequila Don Julio Blanco 70 cl.">
            <a:extLst>
              <a:ext uri="{FF2B5EF4-FFF2-40B4-BE49-F238E27FC236}">
                <a16:creationId xmlns:a16="http://schemas.microsoft.com/office/drawing/2014/main" id="{39048FB7-3BB5-D7D5-A480-FD196A8C84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499" t="1" r="11700" b="2113"/>
          <a:stretch/>
        </p:blipFill>
        <p:spPr bwMode="auto">
          <a:xfrm>
            <a:off x="300157" y="5359493"/>
            <a:ext cx="799059" cy="12830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B4FAC41-A71E-1D7D-51A0-ECB492B71FAF}"/>
              </a:ext>
            </a:extLst>
          </p:cNvPr>
          <p:cNvPicPr>
            <a:picLocks noChangeAspect="1"/>
          </p:cNvPicPr>
          <p:nvPr/>
        </p:nvPicPr>
        <p:blipFill>
          <a:blip r:embed="rId6"/>
          <a:stretch>
            <a:fillRect/>
          </a:stretch>
        </p:blipFill>
        <p:spPr>
          <a:xfrm>
            <a:off x="1914845" y="2916744"/>
            <a:ext cx="8695038" cy="3390558"/>
          </a:xfrm>
          <a:prstGeom prst="rect">
            <a:avLst/>
          </a:prstGeom>
        </p:spPr>
      </p:pic>
      <p:cxnSp>
        <p:nvCxnSpPr>
          <p:cNvPr id="3" name="Straight Connector 2">
            <a:extLst>
              <a:ext uri="{FF2B5EF4-FFF2-40B4-BE49-F238E27FC236}">
                <a16:creationId xmlns:a16="http://schemas.microsoft.com/office/drawing/2014/main" id="{D5C8665B-EF6E-F3FD-A4EA-311AC42944E1}"/>
              </a:ext>
            </a:extLst>
          </p:cNvPr>
          <p:cNvCxnSpPr>
            <a:cxnSpLocks/>
          </p:cNvCxnSpPr>
          <p:nvPr/>
        </p:nvCxnSpPr>
        <p:spPr>
          <a:xfrm flipV="1">
            <a:off x="1914845" y="3150973"/>
            <a:ext cx="8909674" cy="2520778"/>
          </a:xfrm>
          <a:prstGeom prst="line">
            <a:avLst/>
          </a:prstGeom>
          <a:ln w="12700">
            <a:solidFill>
              <a:srgbClr val="6B797C"/>
            </a:solidFill>
            <a:prstDash val="dash"/>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C9A5AFF8-8605-7F53-BB24-F860056EF3EF}"/>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Forecast Analysis</a:t>
            </a:r>
          </a:p>
        </p:txBody>
      </p:sp>
    </p:spTree>
    <p:extLst>
      <p:ext uri="{BB962C8B-B14F-4D97-AF65-F5344CB8AC3E}">
        <p14:creationId xmlns:p14="http://schemas.microsoft.com/office/powerpoint/2010/main" val="3591821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8" grpId="0"/>
      <p:bldP spid="29" grpId="0"/>
      <p:bldP spid="33" grpId="0"/>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F032C-DC48-D929-93F0-16143B48305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EA5D358-6988-8F14-389C-B4660BE0CFD6}"/>
              </a:ext>
            </a:extLst>
          </p:cNvPr>
          <p:cNvSpPr txBox="1">
            <a:spLocks/>
          </p:cNvSpPr>
          <p:nvPr/>
        </p:nvSpPr>
        <p:spPr>
          <a:xfrm>
            <a:off x="2845613" y="259850"/>
            <a:ext cx="6249937"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noProof="0">
                <a:latin typeface="Rockwell Light"/>
              </a:rPr>
              <a:t>American Vodkas</a:t>
            </a:r>
            <a:endParaRPr lang="en-US" sz="3500" b="1"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3CCD8C59-0A92-D873-CF31-6CF48144EFA2}"/>
              </a:ext>
            </a:extLst>
          </p:cNvPr>
          <p:cNvCxnSpPr>
            <a:cxnSpLocks/>
          </p:cNvCxnSpPr>
          <p:nvPr/>
        </p:nvCxnSpPr>
        <p:spPr>
          <a:xfrm>
            <a:off x="3314061" y="967000"/>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B0301616-6340-C0B1-7DB6-0327525DAF16}"/>
              </a:ext>
            </a:extLst>
          </p:cNvPr>
          <p:cNvSpPr txBox="1"/>
          <p:nvPr/>
        </p:nvSpPr>
        <p:spPr>
          <a:xfrm>
            <a:off x="0" y="6642556"/>
            <a:ext cx="10693376" cy="215444"/>
          </a:xfrm>
          <a:prstGeom prst="rect">
            <a:avLst/>
          </a:prstGeom>
          <a:noFill/>
        </p:spPr>
        <p:txBody>
          <a:bodyPr wrap="square">
            <a:spAutoFit/>
          </a:bodyPr>
          <a:lstStyle/>
          <a:p>
            <a:r>
              <a:rPr lang="en-US" sz="800" noProof="0">
                <a:latin typeface="Rockwell Light" panose="02040303020102020203" pitchFamily="18" charset="0"/>
              </a:rPr>
              <a:t>-</a:t>
            </a:r>
            <a:endParaRPr lang="en-US" sz="700" noProof="0">
              <a:latin typeface="Rockwell Light" panose="02040303020102020203" pitchFamily="18" charset="0"/>
            </a:endParaRPr>
          </a:p>
        </p:txBody>
      </p:sp>
      <p:pic>
        <p:nvPicPr>
          <p:cNvPr id="7" name="Picture 2">
            <a:extLst>
              <a:ext uri="{FF2B5EF4-FFF2-40B4-BE49-F238E27FC236}">
                <a16:creationId xmlns:a16="http://schemas.microsoft.com/office/drawing/2014/main" id="{646241CF-FBCE-32AF-23AC-CBFCD8876FD7}"/>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0ACFE55A-31A6-C625-3BE5-91C64AA71B0E}"/>
              </a:ext>
            </a:extLst>
          </p:cNvPr>
          <p:cNvSpPr txBox="1">
            <a:spLocks/>
          </p:cNvSpPr>
          <p:nvPr/>
        </p:nvSpPr>
        <p:spPr>
          <a:xfrm>
            <a:off x="10426474" y="56553"/>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a:rPr>
              <a:t>----</a:t>
            </a:r>
          </a:p>
        </p:txBody>
      </p:sp>
      <p:sp>
        <p:nvSpPr>
          <p:cNvPr id="15" name="TextBox 14">
            <a:extLst>
              <a:ext uri="{FF2B5EF4-FFF2-40B4-BE49-F238E27FC236}">
                <a16:creationId xmlns:a16="http://schemas.microsoft.com/office/drawing/2014/main" id="{3B571CA1-C3B5-D13F-D84F-9A31E9A21980}"/>
              </a:ext>
            </a:extLst>
          </p:cNvPr>
          <p:cNvSpPr txBox="1"/>
          <p:nvPr/>
        </p:nvSpPr>
        <p:spPr>
          <a:xfrm>
            <a:off x="4664780" y="2119195"/>
            <a:ext cx="2303491" cy="523220"/>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predicted sales for 2025</a:t>
            </a:r>
            <a:endParaRPr lang="es-MX" sz="1400">
              <a:latin typeface="Rockwell Light" panose="02040303020102020203" pitchFamily="18" charset="0"/>
            </a:endParaRPr>
          </a:p>
        </p:txBody>
      </p:sp>
      <p:sp>
        <p:nvSpPr>
          <p:cNvPr id="20" name="TextBox 19">
            <a:extLst>
              <a:ext uri="{FF2B5EF4-FFF2-40B4-BE49-F238E27FC236}">
                <a16:creationId xmlns:a16="http://schemas.microsoft.com/office/drawing/2014/main" id="{20034B91-31FC-69BA-19EC-D42729C2B9B5}"/>
              </a:ext>
            </a:extLst>
          </p:cNvPr>
          <p:cNvSpPr txBox="1"/>
          <p:nvPr/>
        </p:nvSpPr>
        <p:spPr>
          <a:xfrm>
            <a:off x="3896286" y="1411358"/>
            <a:ext cx="3840480" cy="707886"/>
          </a:xfrm>
          <a:prstGeom prst="rect">
            <a:avLst/>
          </a:prstGeom>
          <a:noFill/>
        </p:spPr>
        <p:txBody>
          <a:bodyPr wrap="square">
            <a:spAutoFit/>
          </a:bodyPr>
          <a:lstStyle>
            <a:defPPr>
              <a:defRPr lang="es-ES"/>
            </a:defPPr>
            <a:lvl1pPr algn="ctr">
              <a:defRPr sz="4000" b="0" i="0">
                <a:solidFill>
                  <a:srgbClr val="DAA520"/>
                </a:solidFill>
                <a:effectLst/>
                <a:latin typeface="Rockwell" panose="02060603020205020403" pitchFamily="18" charset="0"/>
              </a:defRPr>
            </a:lvl1pPr>
          </a:lstStyle>
          <a:p>
            <a:r>
              <a:rPr lang="en-US"/>
              <a:t>$73,054,544</a:t>
            </a:r>
            <a:endParaRPr lang="es-MX"/>
          </a:p>
        </p:txBody>
      </p:sp>
      <p:sp>
        <p:nvSpPr>
          <p:cNvPr id="28" name="TextBox 27">
            <a:extLst>
              <a:ext uri="{FF2B5EF4-FFF2-40B4-BE49-F238E27FC236}">
                <a16:creationId xmlns:a16="http://schemas.microsoft.com/office/drawing/2014/main" id="{FBB8A1CC-120F-89B9-75FA-2A55E8B7E96F}"/>
              </a:ext>
            </a:extLst>
          </p:cNvPr>
          <p:cNvSpPr txBox="1"/>
          <p:nvPr/>
        </p:nvSpPr>
        <p:spPr>
          <a:xfrm>
            <a:off x="8505260" y="2113934"/>
            <a:ext cx="2303491" cy="523220"/>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predicted sales for 2026</a:t>
            </a:r>
            <a:endParaRPr lang="es-MX" sz="1400">
              <a:latin typeface="Rockwell Light" panose="02040303020102020203" pitchFamily="18" charset="0"/>
            </a:endParaRPr>
          </a:p>
        </p:txBody>
      </p:sp>
      <p:sp>
        <p:nvSpPr>
          <p:cNvPr id="29" name="TextBox 28">
            <a:extLst>
              <a:ext uri="{FF2B5EF4-FFF2-40B4-BE49-F238E27FC236}">
                <a16:creationId xmlns:a16="http://schemas.microsoft.com/office/drawing/2014/main" id="{DB216EA9-A37E-690E-C165-49E60FA51A09}"/>
              </a:ext>
            </a:extLst>
          </p:cNvPr>
          <p:cNvSpPr txBox="1"/>
          <p:nvPr/>
        </p:nvSpPr>
        <p:spPr>
          <a:xfrm>
            <a:off x="7736766" y="1406097"/>
            <a:ext cx="3840480" cy="707886"/>
          </a:xfrm>
          <a:prstGeom prst="rect">
            <a:avLst/>
          </a:prstGeom>
          <a:noFill/>
        </p:spPr>
        <p:txBody>
          <a:bodyPr wrap="square">
            <a:spAutoFit/>
          </a:bodyPr>
          <a:lstStyle/>
          <a:p>
            <a:pPr algn="ctr"/>
            <a:r>
              <a:rPr lang="en-US" sz="4000" b="0" i="0">
                <a:solidFill>
                  <a:srgbClr val="D2B48C"/>
                </a:solidFill>
                <a:effectLst/>
                <a:latin typeface="Rockwell" panose="02060603020205020403" pitchFamily="18" charset="0"/>
              </a:rPr>
              <a:t>$</a:t>
            </a:r>
            <a:r>
              <a:rPr lang="en-US" sz="4000">
                <a:solidFill>
                  <a:srgbClr val="D2B48C"/>
                </a:solidFill>
                <a:latin typeface="Rockwell" panose="02060603020205020403" pitchFamily="18" charset="0"/>
              </a:rPr>
              <a:t>76,083,221</a:t>
            </a:r>
            <a:endParaRPr lang="es-MX" sz="4000">
              <a:solidFill>
                <a:srgbClr val="D2B48C"/>
              </a:solidFill>
              <a:latin typeface="Rockwell" panose="02060603020205020403" pitchFamily="18" charset="0"/>
            </a:endParaRPr>
          </a:p>
        </p:txBody>
      </p:sp>
      <p:sp>
        <p:nvSpPr>
          <p:cNvPr id="33" name="TextBox 32">
            <a:extLst>
              <a:ext uri="{FF2B5EF4-FFF2-40B4-BE49-F238E27FC236}">
                <a16:creationId xmlns:a16="http://schemas.microsoft.com/office/drawing/2014/main" id="{BABE5FD1-8788-C37D-CC70-9A4C103116AD}"/>
              </a:ext>
            </a:extLst>
          </p:cNvPr>
          <p:cNvSpPr txBox="1"/>
          <p:nvPr/>
        </p:nvSpPr>
        <p:spPr>
          <a:xfrm>
            <a:off x="1070846" y="2207161"/>
            <a:ext cx="2303491" cy="307777"/>
          </a:xfrm>
          <a:prstGeom prst="rect">
            <a:avLst/>
          </a:prstGeom>
          <a:noFill/>
        </p:spPr>
        <p:txBody>
          <a:bodyPr wrap="square">
            <a:spAutoFit/>
          </a:bodyPr>
          <a:lstStyle/>
          <a:p>
            <a:pPr algn="ctr"/>
            <a:r>
              <a:rPr lang="en-US" sz="1400" i="0">
                <a:solidFill>
                  <a:srgbClr val="1F1F1F"/>
                </a:solidFill>
                <a:effectLst/>
                <a:latin typeface="Rockwell Light" panose="02040303020102020203" pitchFamily="18" charset="0"/>
              </a:rPr>
              <a:t>Total sales 2024</a:t>
            </a:r>
            <a:endParaRPr lang="es-MX" sz="1400">
              <a:latin typeface="Rockwell Light" panose="02040303020102020203" pitchFamily="18" charset="0"/>
            </a:endParaRPr>
          </a:p>
        </p:txBody>
      </p:sp>
      <p:sp>
        <p:nvSpPr>
          <p:cNvPr id="34" name="TextBox 33">
            <a:extLst>
              <a:ext uri="{FF2B5EF4-FFF2-40B4-BE49-F238E27FC236}">
                <a16:creationId xmlns:a16="http://schemas.microsoft.com/office/drawing/2014/main" id="{48A65685-B54A-8F4E-94A1-B85695319660}"/>
              </a:ext>
            </a:extLst>
          </p:cNvPr>
          <p:cNvSpPr txBox="1"/>
          <p:nvPr/>
        </p:nvSpPr>
        <p:spPr>
          <a:xfrm>
            <a:off x="302351" y="1406729"/>
            <a:ext cx="3840480" cy="707886"/>
          </a:xfrm>
          <a:prstGeom prst="rect">
            <a:avLst/>
          </a:prstGeom>
          <a:noFill/>
        </p:spPr>
        <p:txBody>
          <a:bodyPr wrap="square">
            <a:spAutoFit/>
          </a:bodyPr>
          <a:lstStyle/>
          <a:p>
            <a:pPr algn="ctr"/>
            <a:r>
              <a:rPr lang="en-US" sz="4000" b="0" i="0">
                <a:solidFill>
                  <a:srgbClr val="C58008"/>
                </a:solidFill>
                <a:effectLst/>
                <a:latin typeface="Rockwell" panose="02060603020205020403" pitchFamily="18" charset="0"/>
              </a:rPr>
              <a:t>$67,059,167</a:t>
            </a:r>
            <a:endParaRPr lang="es-MX" sz="4000">
              <a:solidFill>
                <a:srgbClr val="C58008"/>
              </a:solidFill>
            </a:endParaRPr>
          </a:p>
        </p:txBody>
      </p:sp>
      <p:pic>
        <p:nvPicPr>
          <p:cNvPr id="2" name="Picture 4" descr="Absolut Vodka NV 1.0 L.">
            <a:extLst>
              <a:ext uri="{FF2B5EF4-FFF2-40B4-BE49-F238E27FC236}">
                <a16:creationId xmlns:a16="http://schemas.microsoft.com/office/drawing/2014/main" id="{662F99B8-19E2-492E-5954-C82AF7D1F2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452" y="4812944"/>
            <a:ext cx="644894" cy="19346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5BA81E-8ADB-952E-BC59-AF4F7AC74050}"/>
              </a:ext>
            </a:extLst>
          </p:cNvPr>
          <p:cNvPicPr>
            <a:picLocks noChangeAspect="1"/>
          </p:cNvPicPr>
          <p:nvPr/>
        </p:nvPicPr>
        <p:blipFill>
          <a:blip r:embed="rId6"/>
          <a:stretch>
            <a:fillRect/>
          </a:stretch>
        </p:blipFill>
        <p:spPr>
          <a:xfrm>
            <a:off x="2222591" y="3229582"/>
            <a:ext cx="7746817" cy="3022733"/>
          </a:xfrm>
          <a:prstGeom prst="rect">
            <a:avLst/>
          </a:prstGeom>
        </p:spPr>
      </p:pic>
      <p:cxnSp>
        <p:nvCxnSpPr>
          <p:cNvPr id="10" name="Straight Connector 9">
            <a:extLst>
              <a:ext uri="{FF2B5EF4-FFF2-40B4-BE49-F238E27FC236}">
                <a16:creationId xmlns:a16="http://schemas.microsoft.com/office/drawing/2014/main" id="{FEB197B2-2426-72A6-C24F-06B6F6F2C740}"/>
              </a:ext>
            </a:extLst>
          </p:cNvPr>
          <p:cNvCxnSpPr>
            <a:cxnSpLocks/>
          </p:cNvCxnSpPr>
          <p:nvPr/>
        </p:nvCxnSpPr>
        <p:spPr>
          <a:xfrm flipV="1">
            <a:off x="2111437" y="4284852"/>
            <a:ext cx="7874895" cy="857076"/>
          </a:xfrm>
          <a:prstGeom prst="line">
            <a:avLst/>
          </a:prstGeom>
          <a:ln w="12700">
            <a:solidFill>
              <a:srgbClr val="6B797C"/>
            </a:solidFill>
            <a:prstDash val="dash"/>
          </a:ln>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B94C300D-94A5-FA6F-222A-5DCB1241E0CB}"/>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Forecast Analysis</a:t>
            </a:r>
          </a:p>
        </p:txBody>
      </p:sp>
      <p:pic>
        <p:nvPicPr>
          <p:cNvPr id="6" name="Picture 8" descr="Tequila Don Julio Blanco 70 cl.">
            <a:extLst>
              <a:ext uri="{FF2B5EF4-FFF2-40B4-BE49-F238E27FC236}">
                <a16:creationId xmlns:a16="http://schemas.microsoft.com/office/drawing/2014/main" id="{61E10C74-389B-27A3-03FA-C90E3838075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499" t="1" r="11700" b="2113"/>
          <a:stretch/>
        </p:blipFill>
        <p:spPr bwMode="auto">
          <a:xfrm>
            <a:off x="2215985" y="7165095"/>
            <a:ext cx="2296566" cy="36876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bsolut Vodka NV 1.0 L.">
            <a:extLst>
              <a:ext uri="{FF2B5EF4-FFF2-40B4-BE49-F238E27FC236}">
                <a16:creationId xmlns:a16="http://schemas.microsoft.com/office/drawing/2014/main" id="{DBCFCD3C-C5EC-50F5-DACA-3A544BD29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1854" y="7307585"/>
            <a:ext cx="1416515" cy="424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679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8" grpId="0"/>
      <p:bldP spid="29"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F5F4AA-3845-19DA-A953-213FCC7A3832}"/>
            </a:ext>
          </a:extLst>
        </p:cNvPr>
        <p:cNvGrpSpPr/>
        <p:nvPr/>
      </p:nvGrpSpPr>
      <p:grpSpPr>
        <a:xfrm>
          <a:off x="0" y="0"/>
          <a:ext cx="0" cy="0"/>
          <a:chOff x="0" y="0"/>
          <a:chExt cx="0" cy="0"/>
        </a:xfrm>
      </p:grpSpPr>
      <p:pic>
        <p:nvPicPr>
          <p:cNvPr id="1026" name="Picture 2" descr="Premium Photo | Hand holding a beer bottle without label isolated on white">
            <a:extLst>
              <a:ext uri="{FF2B5EF4-FFF2-40B4-BE49-F238E27FC236}">
                <a16:creationId xmlns:a16="http://schemas.microsoft.com/office/drawing/2014/main" id="{6199A254-9F94-5CED-D003-9AF56AF46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9024" y="4063645"/>
            <a:ext cx="4062976" cy="27064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A5616C-8414-EA2A-67DD-1FC9CD6036C9}"/>
              </a:ext>
            </a:extLst>
          </p:cNvPr>
          <p:cNvSpPr>
            <a:spLocks noGrp="1"/>
          </p:cNvSpPr>
          <p:nvPr>
            <p:ph type="title"/>
          </p:nvPr>
        </p:nvSpPr>
        <p:spPr/>
        <p:txBody>
          <a:bodyPr/>
          <a:lstStyle/>
          <a:p>
            <a:r>
              <a:rPr lang="en-US" noProof="0">
                <a:latin typeface="Rockwell Light" panose="020F0502020204030204" pitchFamily="18" charset="0"/>
              </a:rPr>
              <a:t>EDA Overview</a:t>
            </a:r>
          </a:p>
        </p:txBody>
      </p:sp>
      <p:sp>
        <p:nvSpPr>
          <p:cNvPr id="4" name="Text Placeholder 3">
            <a:extLst>
              <a:ext uri="{FF2B5EF4-FFF2-40B4-BE49-F238E27FC236}">
                <a16:creationId xmlns:a16="http://schemas.microsoft.com/office/drawing/2014/main" id="{35657430-4396-DE66-6C6C-7C8AD61FC488}"/>
              </a:ext>
            </a:extLst>
          </p:cNvPr>
          <p:cNvSpPr>
            <a:spLocks noGrp="1"/>
          </p:cNvSpPr>
          <p:nvPr>
            <p:ph type="body" sz="half" idx="2"/>
          </p:nvPr>
        </p:nvSpPr>
        <p:spPr>
          <a:xfrm>
            <a:off x="480974" y="2469558"/>
            <a:ext cx="3211351" cy="2808499"/>
          </a:xfrm>
        </p:spPr>
        <p:txBody>
          <a:bodyPr>
            <a:normAutofit fontScale="70000" lnSpcReduction="20000"/>
          </a:bodyPr>
          <a:lstStyle/>
          <a:p>
            <a:pPr>
              <a:lnSpc>
                <a:spcPct val="100000"/>
              </a:lnSpc>
            </a:pPr>
            <a:r>
              <a:rPr lang="en-US" sz="2500" b="1" i="0" noProof="0">
                <a:effectLst/>
                <a:latin typeface="Rockwell Light" panose="02040303020102020203" pitchFamily="18" charset="0"/>
              </a:rPr>
              <a:t>Cleaning</a:t>
            </a:r>
          </a:p>
          <a:p>
            <a:pPr marL="342900" indent="-342900">
              <a:lnSpc>
                <a:spcPct val="100000"/>
              </a:lnSpc>
              <a:buFont typeface="Arial" panose="020B0604020202020204" pitchFamily="34" charset="0"/>
              <a:buChar char="•"/>
            </a:pPr>
            <a:r>
              <a:rPr lang="en-US" sz="2500" noProof="0">
                <a:latin typeface="Rockwell Light" panose="02040303020102020203" pitchFamily="18" charset="0"/>
              </a:rPr>
              <a:t>Datetime format for index </a:t>
            </a:r>
          </a:p>
          <a:p>
            <a:pPr marL="342900" indent="-342900">
              <a:lnSpc>
                <a:spcPct val="100000"/>
              </a:lnSpc>
              <a:buFont typeface="Arial" panose="020B0604020202020204" pitchFamily="34" charset="0"/>
              <a:buChar char="•"/>
            </a:pPr>
            <a:r>
              <a:rPr lang="en-US" sz="2500" b="0" i="0" noProof="0">
                <a:effectLst/>
                <a:latin typeface="Rockwell Light" panose="02040303020102020203" pitchFamily="18" charset="0"/>
              </a:rPr>
              <a:t>Missing values imputed with external information &amp; mean values</a:t>
            </a:r>
          </a:p>
          <a:p>
            <a:pPr marL="342900" indent="-342900">
              <a:lnSpc>
                <a:spcPct val="100000"/>
              </a:lnSpc>
              <a:buFont typeface="Arial" panose="020B0604020202020204" pitchFamily="34" charset="0"/>
              <a:buChar char="•"/>
            </a:pPr>
            <a:r>
              <a:rPr lang="en-US" sz="2500" b="0" i="0" noProof="0">
                <a:effectLst/>
                <a:latin typeface="Rockwell Light" panose="02040303020102020203" pitchFamily="18" charset="0"/>
              </a:rPr>
              <a:t>Standardized vendor &amp; store names</a:t>
            </a:r>
          </a:p>
          <a:p>
            <a:pPr marL="342900" indent="-342900">
              <a:lnSpc>
                <a:spcPct val="100000"/>
              </a:lnSpc>
              <a:buFont typeface="Arial" panose="020B0604020202020204" pitchFamily="34" charset="0"/>
              <a:buChar char="•"/>
            </a:pPr>
            <a:r>
              <a:rPr lang="en-US" sz="2500" b="0" i="0" noProof="0">
                <a:effectLst/>
                <a:latin typeface="Rockwell Light" panose="02040303020102020203" pitchFamily="18" charset="0"/>
              </a:rPr>
              <a:t>Deleted redundant</a:t>
            </a:r>
            <a:r>
              <a:rPr lang="en-US" sz="2500" noProof="0">
                <a:latin typeface="Rockwell Light" panose="02040303020102020203" pitchFamily="18" charset="0"/>
              </a:rPr>
              <a:t> columns</a:t>
            </a:r>
            <a:r>
              <a:rPr lang="en-US" sz="2500" b="0" i="0" noProof="0">
                <a:effectLst/>
                <a:latin typeface="Rockwell Light" panose="02040303020102020203" pitchFamily="18" charset="0"/>
              </a:rPr>
              <a:t> </a:t>
            </a:r>
          </a:p>
        </p:txBody>
      </p:sp>
      <p:cxnSp>
        <p:nvCxnSpPr>
          <p:cNvPr id="6" name="Straight Connector 5">
            <a:extLst>
              <a:ext uri="{FF2B5EF4-FFF2-40B4-BE49-F238E27FC236}">
                <a16:creationId xmlns:a16="http://schemas.microsoft.com/office/drawing/2014/main" id="{FDC5A3DC-31CD-1EED-563B-B868D4D79976}"/>
              </a:ext>
            </a:extLst>
          </p:cNvPr>
          <p:cNvCxnSpPr/>
          <p:nvPr/>
        </p:nvCxnSpPr>
        <p:spPr>
          <a:xfrm>
            <a:off x="839788" y="205740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5" name="Picture 2">
            <a:extLst>
              <a:ext uri="{FF2B5EF4-FFF2-40B4-BE49-F238E27FC236}">
                <a16:creationId xmlns:a16="http://schemas.microsoft.com/office/drawing/2014/main" id="{D285F7F2-EF8A-0069-F98E-C07C7F3B4797}"/>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3">
            <a:extLst>
              <a:ext uri="{FF2B5EF4-FFF2-40B4-BE49-F238E27FC236}">
                <a16:creationId xmlns:a16="http://schemas.microsoft.com/office/drawing/2014/main" id="{333D5D01-C65C-91B2-8604-8D953EE55EC0}"/>
              </a:ext>
            </a:extLst>
          </p:cNvPr>
          <p:cNvSpPr txBox="1">
            <a:spLocks/>
          </p:cNvSpPr>
          <p:nvPr/>
        </p:nvSpPr>
        <p:spPr>
          <a:xfrm>
            <a:off x="4413211" y="2469558"/>
            <a:ext cx="3211351" cy="2808497"/>
          </a:xfrm>
          <a:prstGeom prst="rect">
            <a:avLst/>
          </a:prstGeom>
        </p:spPr>
        <p:txBody>
          <a:bodyPr vert="horz" lIns="91440" tIns="45720" rIns="91440" bIns="45720" rtlCol="0">
            <a:normAutofit/>
          </a:bodyPr>
          <a:lstStyle>
            <a:lvl1pPr indent="0">
              <a:lnSpc>
                <a:spcPct val="100000"/>
              </a:lnSpc>
              <a:spcBef>
                <a:spcPts val="1000"/>
              </a:spcBef>
              <a:buFont typeface="Arial" panose="020B0604020202020204" pitchFamily="34" charset="0"/>
              <a:buNone/>
              <a:defRPr sz="2500" b="1" i="0">
                <a:effectLst/>
                <a:latin typeface="Rockwell Light" panose="02040303020102020203" pitchFamily="18"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n-US" sz="1800" noProof="0"/>
              <a:t>New columns</a:t>
            </a:r>
          </a:p>
          <a:p>
            <a:pPr marL="342900" indent="-342900">
              <a:buFont typeface="Arial" panose="020B0604020202020204" pitchFamily="34" charset="0"/>
              <a:buChar char="•"/>
            </a:pPr>
            <a:r>
              <a:rPr lang="en-US" sz="1800" b="0" noProof="0"/>
              <a:t>Time variables</a:t>
            </a:r>
          </a:p>
          <a:p>
            <a:pPr marL="342900" indent="-342900">
              <a:buFont typeface="Arial" panose="020B0604020202020204" pitchFamily="34" charset="0"/>
              <a:buChar char="•"/>
            </a:pPr>
            <a:r>
              <a:rPr lang="en-US" sz="1800" b="0" noProof="0"/>
              <a:t>Season </a:t>
            </a:r>
          </a:p>
          <a:p>
            <a:pPr marL="342900" indent="-342900">
              <a:buFont typeface="Arial" panose="020B0604020202020204" pitchFamily="34" charset="0"/>
              <a:buChar char="•"/>
            </a:pPr>
            <a:r>
              <a:rPr lang="en-US" sz="1800" b="0" noProof="0"/>
              <a:t>National vs Imported</a:t>
            </a:r>
          </a:p>
          <a:p>
            <a:pPr marL="342900" indent="-342900">
              <a:buFont typeface="Arial" panose="020B0604020202020204" pitchFamily="34" charset="0"/>
              <a:buChar char="•"/>
            </a:pPr>
            <a:r>
              <a:rPr lang="en-US" sz="1800" b="0" noProof="0"/>
              <a:t>Type of alcohol </a:t>
            </a:r>
          </a:p>
          <a:p>
            <a:pPr marL="342900" indent="-342900">
              <a:buFont typeface="Arial" panose="020B0604020202020204" pitchFamily="34" charset="0"/>
              <a:buChar char="•"/>
            </a:pPr>
            <a:r>
              <a:rPr lang="en-US" sz="1800" b="0" noProof="0"/>
              <a:t>Type of store </a:t>
            </a:r>
          </a:p>
          <a:p>
            <a:pPr marL="342900" indent="-342900">
              <a:buFont typeface="Arial" panose="020B0604020202020204" pitchFamily="34" charset="0"/>
              <a:buChar char="•"/>
            </a:pPr>
            <a:r>
              <a:rPr lang="en-US" sz="1800" b="0" noProof="0"/>
              <a:t>Price category (Quality)</a:t>
            </a:r>
          </a:p>
          <a:p>
            <a:endParaRPr lang="en-US" sz="1800" noProof="0"/>
          </a:p>
        </p:txBody>
      </p:sp>
      <p:sp>
        <p:nvSpPr>
          <p:cNvPr id="8" name="Text Placeholder 3">
            <a:extLst>
              <a:ext uri="{FF2B5EF4-FFF2-40B4-BE49-F238E27FC236}">
                <a16:creationId xmlns:a16="http://schemas.microsoft.com/office/drawing/2014/main" id="{ECB06761-7B3A-683A-6FC4-B9A753076457}"/>
              </a:ext>
            </a:extLst>
          </p:cNvPr>
          <p:cNvSpPr txBox="1">
            <a:spLocks/>
          </p:cNvSpPr>
          <p:nvPr/>
        </p:nvSpPr>
        <p:spPr>
          <a:xfrm>
            <a:off x="8345448" y="2469557"/>
            <a:ext cx="3211351" cy="2808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pPr>
            <a:r>
              <a:rPr lang="en-US" sz="1800" b="1" i="0" noProof="0">
                <a:effectLst/>
                <a:latin typeface="Rockwell Light" panose="02040303020102020203" pitchFamily="18" charset="0"/>
              </a:rPr>
              <a:t>Format</a:t>
            </a:r>
          </a:p>
          <a:p>
            <a:pPr marL="342900" indent="-342900">
              <a:lnSpc>
                <a:spcPct val="100000"/>
              </a:lnSpc>
              <a:buFont typeface="Arial" panose="020B0604020202020204" pitchFamily="34" charset="0"/>
              <a:buChar char="•"/>
            </a:pPr>
            <a:r>
              <a:rPr lang="en-US" sz="1800" noProof="0">
                <a:latin typeface="Rockwell Light" panose="02040303020102020203" pitchFamily="18" charset="0"/>
              </a:rPr>
              <a:t>Renaming columns for convenience </a:t>
            </a:r>
          </a:p>
          <a:p>
            <a:pPr marL="342900" indent="-342900">
              <a:lnSpc>
                <a:spcPct val="100000"/>
              </a:lnSpc>
              <a:buFont typeface="Arial" panose="020B0604020202020204" pitchFamily="34" charset="0"/>
              <a:buChar char="•"/>
            </a:pPr>
            <a:endParaRPr lang="en-US" sz="2100" noProof="0">
              <a:latin typeface="Rockwell Light" panose="02040303020102020203" pitchFamily="18" charset="0"/>
            </a:endParaRPr>
          </a:p>
          <a:p>
            <a:pPr marL="342900" indent="-342900">
              <a:lnSpc>
                <a:spcPct val="100000"/>
              </a:lnSpc>
              <a:buFont typeface="Arial" panose="020B0604020202020204" pitchFamily="34" charset="0"/>
              <a:buChar char="•"/>
            </a:pPr>
            <a:endParaRPr lang="en-US" sz="2500" b="0" i="0" noProof="0">
              <a:effectLst/>
              <a:latin typeface="Rockwell Light" panose="02040303020102020203" pitchFamily="18" charset="0"/>
            </a:endParaRPr>
          </a:p>
        </p:txBody>
      </p:sp>
    </p:spTree>
    <p:extLst>
      <p:ext uri="{BB962C8B-B14F-4D97-AF65-F5344CB8AC3E}">
        <p14:creationId xmlns:p14="http://schemas.microsoft.com/office/powerpoint/2010/main" val="37304275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C82C2-3F9B-7F06-B182-0B4B9B7B853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E8B5CA2-DB74-10A7-8595-39871396833B}"/>
              </a:ext>
            </a:extLst>
          </p:cNvPr>
          <p:cNvSpPr txBox="1">
            <a:spLocks/>
          </p:cNvSpPr>
          <p:nvPr/>
        </p:nvSpPr>
        <p:spPr>
          <a:xfrm>
            <a:off x="3977319" y="271357"/>
            <a:ext cx="4009257"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noProof="0">
                <a:latin typeface="Rockwell Light"/>
              </a:rPr>
              <a:t>Growth Rate % </a:t>
            </a:r>
            <a:endParaRPr lang="en-US" sz="3500" b="1"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D6600024-2F45-8C05-3D1E-E63BC1ECEB2D}"/>
              </a:ext>
            </a:extLst>
          </p:cNvPr>
          <p:cNvCxnSpPr>
            <a:cxnSpLocks/>
          </p:cNvCxnSpPr>
          <p:nvPr/>
        </p:nvCxnSpPr>
        <p:spPr>
          <a:xfrm>
            <a:off x="3499388" y="1578494"/>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95FA2C3-5DAB-DD0C-94EB-F137B493E68D}"/>
              </a:ext>
            </a:extLst>
          </p:cNvPr>
          <p:cNvSpPr txBox="1"/>
          <p:nvPr/>
        </p:nvSpPr>
        <p:spPr>
          <a:xfrm>
            <a:off x="3506139" y="982389"/>
            <a:ext cx="1247112" cy="584775"/>
          </a:xfrm>
          <a:prstGeom prst="rect">
            <a:avLst/>
          </a:prstGeom>
          <a:noFill/>
        </p:spPr>
        <p:txBody>
          <a:bodyPr wrap="square" lIns="91440" tIns="45720" rIns="91440" bIns="45720" rtlCol="0" anchor="t">
            <a:spAutoFit/>
          </a:bodyPr>
          <a:lstStyle/>
          <a:p>
            <a:pPr algn="ctr"/>
            <a:r>
              <a:rPr lang="en-US" sz="3200" noProof="0">
                <a:solidFill>
                  <a:srgbClr val="C58008"/>
                </a:solidFill>
                <a:latin typeface="Rockwell" panose="02060603020205020403" pitchFamily="18" charset="0"/>
              </a:rPr>
              <a:t>2025</a:t>
            </a:r>
            <a:endParaRPr lang="en-US" noProof="0">
              <a:latin typeface="Rockwell" panose="02060603020205020403" pitchFamily="18" charset="0"/>
            </a:endParaRPr>
          </a:p>
        </p:txBody>
      </p:sp>
      <p:sp>
        <p:nvSpPr>
          <p:cNvPr id="4" name="TextBox 3">
            <a:extLst>
              <a:ext uri="{FF2B5EF4-FFF2-40B4-BE49-F238E27FC236}">
                <a16:creationId xmlns:a16="http://schemas.microsoft.com/office/drawing/2014/main" id="{66B14415-E0E1-BAFB-50C2-0EDC2E6FD77A}"/>
              </a:ext>
            </a:extLst>
          </p:cNvPr>
          <p:cNvSpPr txBox="1"/>
          <p:nvPr/>
        </p:nvSpPr>
        <p:spPr>
          <a:xfrm>
            <a:off x="0" y="6642556"/>
            <a:ext cx="10693376" cy="215444"/>
          </a:xfrm>
          <a:prstGeom prst="rect">
            <a:avLst/>
          </a:prstGeom>
          <a:noFill/>
        </p:spPr>
        <p:txBody>
          <a:bodyPr wrap="square">
            <a:spAutoFit/>
          </a:bodyPr>
          <a:lstStyle/>
          <a:p>
            <a:r>
              <a:rPr lang="en-US" sz="800" noProof="0">
                <a:latin typeface="Rockwell Light" panose="02040303020102020203" pitchFamily="18" charset="0"/>
              </a:rPr>
              <a:t>-</a:t>
            </a:r>
            <a:endParaRPr lang="en-US" sz="700" noProof="0">
              <a:latin typeface="Rockwell Light" panose="02040303020102020203" pitchFamily="18" charset="0"/>
            </a:endParaRPr>
          </a:p>
        </p:txBody>
      </p:sp>
      <p:pic>
        <p:nvPicPr>
          <p:cNvPr id="7" name="Picture 2">
            <a:extLst>
              <a:ext uri="{FF2B5EF4-FFF2-40B4-BE49-F238E27FC236}">
                <a16:creationId xmlns:a16="http://schemas.microsoft.com/office/drawing/2014/main" id="{16A9FF29-D081-54A1-4AB0-E8FC508C7DB5}"/>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equila Don Julio Blanco 70 cl.">
            <a:extLst>
              <a:ext uri="{FF2B5EF4-FFF2-40B4-BE49-F238E27FC236}">
                <a16:creationId xmlns:a16="http://schemas.microsoft.com/office/drawing/2014/main" id="{52F85AD8-E797-92C1-DAB6-476FE497B5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99" t="5593" r="11700" b="2114"/>
          <a:stretch/>
        </p:blipFill>
        <p:spPr bwMode="auto">
          <a:xfrm>
            <a:off x="1563318" y="5380111"/>
            <a:ext cx="4009258" cy="606992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AC2175F-A5C7-E1E3-7ACC-94698AD38325}"/>
              </a:ext>
            </a:extLst>
          </p:cNvPr>
          <p:cNvCxnSpPr>
            <a:cxnSpLocks/>
          </p:cNvCxnSpPr>
          <p:nvPr/>
        </p:nvCxnSpPr>
        <p:spPr>
          <a:xfrm>
            <a:off x="6292926" y="5887590"/>
            <a:ext cx="0" cy="2148983"/>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3076" name="Picture 4" descr="Absolut Vodka NV 1.0 L.">
            <a:extLst>
              <a:ext uri="{FF2B5EF4-FFF2-40B4-BE49-F238E27FC236}">
                <a16:creationId xmlns:a16="http://schemas.microsoft.com/office/drawing/2014/main" id="{B1D2E7DA-7D8F-4CBB-51D4-28E3B0E2F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9290" y="5349334"/>
            <a:ext cx="2472898" cy="74186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5328BD-F031-3488-521C-8EDEE89FE93B}"/>
              </a:ext>
            </a:extLst>
          </p:cNvPr>
          <p:cNvSpPr txBox="1"/>
          <p:nvPr/>
        </p:nvSpPr>
        <p:spPr>
          <a:xfrm>
            <a:off x="7330069" y="993719"/>
            <a:ext cx="1247112" cy="584775"/>
          </a:xfrm>
          <a:prstGeom prst="rect">
            <a:avLst/>
          </a:prstGeom>
          <a:noFill/>
        </p:spPr>
        <p:txBody>
          <a:bodyPr wrap="square" lIns="91440" tIns="45720" rIns="91440" bIns="45720" rtlCol="0" anchor="t">
            <a:spAutoFit/>
          </a:bodyPr>
          <a:lstStyle/>
          <a:p>
            <a:pPr algn="ctr"/>
            <a:r>
              <a:rPr lang="en-US" sz="3200">
                <a:solidFill>
                  <a:srgbClr val="8B4513"/>
                </a:solidFill>
                <a:latin typeface="Rockwell" panose="02060603020205020403" pitchFamily="18" charset="0"/>
              </a:rPr>
              <a:t>2026</a:t>
            </a:r>
          </a:p>
        </p:txBody>
      </p:sp>
      <p:grpSp>
        <p:nvGrpSpPr>
          <p:cNvPr id="23" name="Group 22">
            <a:extLst>
              <a:ext uri="{FF2B5EF4-FFF2-40B4-BE49-F238E27FC236}">
                <a16:creationId xmlns:a16="http://schemas.microsoft.com/office/drawing/2014/main" id="{60B10076-C66F-5908-C810-DAF8AD470E03}"/>
              </a:ext>
            </a:extLst>
          </p:cNvPr>
          <p:cNvGrpSpPr/>
          <p:nvPr/>
        </p:nvGrpSpPr>
        <p:grpSpPr>
          <a:xfrm>
            <a:off x="1068673" y="4733780"/>
            <a:ext cx="7492771" cy="646331"/>
            <a:chOff x="1084410" y="1539003"/>
            <a:chExt cx="7492771" cy="646331"/>
          </a:xfrm>
        </p:grpSpPr>
        <p:sp>
          <p:nvSpPr>
            <p:cNvPr id="14" name="TextBox 13">
              <a:extLst>
                <a:ext uri="{FF2B5EF4-FFF2-40B4-BE49-F238E27FC236}">
                  <a16:creationId xmlns:a16="http://schemas.microsoft.com/office/drawing/2014/main" id="{83D0ABC9-B612-FB39-C646-2CB4B36FF980}"/>
                </a:ext>
              </a:extLst>
            </p:cNvPr>
            <p:cNvSpPr txBox="1"/>
            <p:nvPr/>
          </p:nvSpPr>
          <p:spPr>
            <a:xfrm>
              <a:off x="3534996" y="1569782"/>
              <a:ext cx="1247112" cy="584775"/>
            </a:xfrm>
            <a:prstGeom prst="rect">
              <a:avLst/>
            </a:prstGeom>
            <a:noFill/>
          </p:spPr>
          <p:txBody>
            <a:bodyPr wrap="square" lIns="91440" tIns="45720" rIns="91440" bIns="45720" rtlCol="0" anchor="t">
              <a:spAutoFit/>
            </a:bodyPr>
            <a:lstStyle/>
            <a:p>
              <a:pPr algn="ctr"/>
              <a:r>
                <a:rPr lang="en-US" sz="3200" b="1" noProof="0">
                  <a:solidFill>
                    <a:srgbClr val="C58008"/>
                  </a:solidFill>
                  <a:latin typeface="Rockwell Light"/>
                </a:rPr>
                <a:t>10%</a:t>
              </a:r>
              <a:endParaRPr lang="en-US" noProof="0">
                <a:solidFill>
                  <a:srgbClr val="C58008"/>
                </a:solidFill>
                <a:latin typeface="Rockwell Light" panose="02040303020102020203" pitchFamily="18" charset="0"/>
              </a:endParaRPr>
            </a:p>
          </p:txBody>
        </p:sp>
        <p:sp>
          <p:nvSpPr>
            <p:cNvPr id="15" name="TextBox 14">
              <a:extLst>
                <a:ext uri="{FF2B5EF4-FFF2-40B4-BE49-F238E27FC236}">
                  <a16:creationId xmlns:a16="http://schemas.microsoft.com/office/drawing/2014/main" id="{F8E48B97-E35C-967A-5811-C6C3ABC6ACD9}"/>
                </a:ext>
              </a:extLst>
            </p:cNvPr>
            <p:cNvSpPr txBox="1"/>
            <p:nvPr/>
          </p:nvSpPr>
          <p:spPr>
            <a:xfrm>
              <a:off x="7330069" y="1582995"/>
              <a:ext cx="1247112" cy="584775"/>
            </a:xfrm>
            <a:prstGeom prst="rect">
              <a:avLst/>
            </a:prstGeom>
            <a:noFill/>
          </p:spPr>
          <p:txBody>
            <a:bodyPr wrap="square" lIns="91440" tIns="45720" rIns="91440" bIns="45720" rtlCol="0" anchor="t">
              <a:spAutoFit/>
            </a:bodyPr>
            <a:lstStyle/>
            <a:p>
              <a:pPr algn="ctr"/>
              <a:r>
                <a:rPr lang="en-US" sz="3200" b="1">
                  <a:solidFill>
                    <a:srgbClr val="8B4513"/>
                  </a:solidFill>
                  <a:latin typeface="Rockwell Light"/>
                </a:rPr>
                <a:t>9,1</a:t>
              </a:r>
              <a:r>
                <a:rPr lang="en-US" sz="3200" b="1" noProof="0">
                  <a:solidFill>
                    <a:srgbClr val="8B4513"/>
                  </a:solidFill>
                  <a:latin typeface="Rockwell Light"/>
                </a:rPr>
                <a:t>%</a:t>
              </a:r>
              <a:endParaRPr lang="en-US" noProof="0">
                <a:solidFill>
                  <a:srgbClr val="8B4513"/>
                </a:solidFill>
                <a:latin typeface="Rockwell Light" panose="02040303020102020203" pitchFamily="18" charset="0"/>
              </a:endParaRPr>
            </a:p>
          </p:txBody>
        </p:sp>
        <p:sp>
          <p:nvSpPr>
            <p:cNvPr id="18" name="TextBox 17">
              <a:extLst>
                <a:ext uri="{FF2B5EF4-FFF2-40B4-BE49-F238E27FC236}">
                  <a16:creationId xmlns:a16="http://schemas.microsoft.com/office/drawing/2014/main" id="{1BA4A5F4-BACB-FEBF-D4F2-E78BB4582722}"/>
                </a:ext>
              </a:extLst>
            </p:cNvPr>
            <p:cNvSpPr txBox="1"/>
            <p:nvPr/>
          </p:nvSpPr>
          <p:spPr>
            <a:xfrm>
              <a:off x="1084410" y="1539003"/>
              <a:ext cx="1247112" cy="646331"/>
            </a:xfrm>
            <a:prstGeom prst="rect">
              <a:avLst/>
            </a:prstGeom>
            <a:noFill/>
          </p:spPr>
          <p:txBody>
            <a:bodyPr wrap="square" lIns="91440" tIns="45720" rIns="91440" bIns="45720" rtlCol="0" anchor="t">
              <a:spAutoFit/>
            </a:bodyPr>
            <a:lstStyle/>
            <a:p>
              <a:pPr algn="ctr"/>
              <a:r>
                <a:rPr lang="en-US" noProof="0">
                  <a:solidFill>
                    <a:srgbClr val="C58008"/>
                  </a:solidFill>
                  <a:latin typeface="Rockwell" panose="02060603020205020403" pitchFamily="18" charset="0"/>
                </a:rPr>
                <a:t>Blanco Tequila </a:t>
              </a:r>
              <a:endParaRPr lang="en-US" sz="1100" noProof="0">
                <a:latin typeface="Rockwell" panose="02060603020205020403" pitchFamily="18" charset="0"/>
              </a:endParaRPr>
            </a:p>
          </p:txBody>
        </p:sp>
      </p:grpSp>
      <p:grpSp>
        <p:nvGrpSpPr>
          <p:cNvPr id="22" name="Group 21">
            <a:extLst>
              <a:ext uri="{FF2B5EF4-FFF2-40B4-BE49-F238E27FC236}">
                <a16:creationId xmlns:a16="http://schemas.microsoft.com/office/drawing/2014/main" id="{AE413101-B798-8C34-C48E-DEFBF98759F9}"/>
              </a:ext>
            </a:extLst>
          </p:cNvPr>
          <p:cNvGrpSpPr/>
          <p:nvPr/>
        </p:nvGrpSpPr>
        <p:grpSpPr>
          <a:xfrm>
            <a:off x="1117361" y="2739690"/>
            <a:ext cx="7492771" cy="646331"/>
            <a:chOff x="1084410" y="2574399"/>
            <a:chExt cx="7492771" cy="646331"/>
          </a:xfrm>
        </p:grpSpPr>
        <p:sp>
          <p:nvSpPr>
            <p:cNvPr id="6" name="TextBox 5">
              <a:extLst>
                <a:ext uri="{FF2B5EF4-FFF2-40B4-BE49-F238E27FC236}">
                  <a16:creationId xmlns:a16="http://schemas.microsoft.com/office/drawing/2014/main" id="{F414C06E-C5E1-4B9B-760D-96E56514344F}"/>
                </a:ext>
              </a:extLst>
            </p:cNvPr>
            <p:cNvSpPr txBox="1"/>
            <p:nvPr/>
          </p:nvSpPr>
          <p:spPr>
            <a:xfrm>
              <a:off x="3534996" y="2574399"/>
              <a:ext cx="1247112" cy="584775"/>
            </a:xfrm>
            <a:prstGeom prst="rect">
              <a:avLst/>
            </a:prstGeom>
            <a:noFill/>
          </p:spPr>
          <p:txBody>
            <a:bodyPr wrap="square" lIns="91440" tIns="45720" rIns="91440" bIns="45720" rtlCol="0" anchor="t">
              <a:spAutoFit/>
            </a:bodyPr>
            <a:lstStyle/>
            <a:p>
              <a:pPr algn="ctr"/>
              <a:r>
                <a:rPr lang="en-US" sz="3200" b="1" noProof="0">
                  <a:solidFill>
                    <a:srgbClr val="C58008"/>
                  </a:solidFill>
                  <a:latin typeface="Rockwell Light"/>
                </a:rPr>
                <a:t>8,9%</a:t>
              </a:r>
              <a:endParaRPr lang="en-US" noProof="0">
                <a:solidFill>
                  <a:srgbClr val="C58008"/>
                </a:solidFill>
                <a:latin typeface="Rockwell Light" panose="02040303020102020203" pitchFamily="18" charset="0"/>
              </a:endParaRPr>
            </a:p>
          </p:txBody>
        </p:sp>
        <p:sp>
          <p:nvSpPr>
            <p:cNvPr id="12" name="TextBox 11">
              <a:extLst>
                <a:ext uri="{FF2B5EF4-FFF2-40B4-BE49-F238E27FC236}">
                  <a16:creationId xmlns:a16="http://schemas.microsoft.com/office/drawing/2014/main" id="{FECB58C1-550C-721B-FEAF-5F387E498517}"/>
                </a:ext>
              </a:extLst>
            </p:cNvPr>
            <p:cNvSpPr txBox="1"/>
            <p:nvPr/>
          </p:nvSpPr>
          <p:spPr>
            <a:xfrm>
              <a:off x="7330069" y="2574399"/>
              <a:ext cx="1247112" cy="584775"/>
            </a:xfrm>
            <a:prstGeom prst="rect">
              <a:avLst/>
            </a:prstGeom>
            <a:noFill/>
          </p:spPr>
          <p:txBody>
            <a:bodyPr wrap="square" lIns="91440" tIns="45720" rIns="91440" bIns="45720" rtlCol="0" anchor="t">
              <a:spAutoFit/>
            </a:bodyPr>
            <a:lstStyle/>
            <a:p>
              <a:pPr algn="ctr"/>
              <a:r>
                <a:rPr lang="en-US" sz="3200" b="1" noProof="0">
                  <a:solidFill>
                    <a:srgbClr val="8B4513"/>
                  </a:solidFill>
                  <a:latin typeface="Rockwell Light"/>
                </a:rPr>
                <a:t>4,1%</a:t>
              </a:r>
              <a:endParaRPr lang="en-US" noProof="0">
                <a:solidFill>
                  <a:srgbClr val="8B4513"/>
                </a:solidFill>
                <a:latin typeface="Rockwell Light" panose="02040303020102020203" pitchFamily="18" charset="0"/>
              </a:endParaRPr>
            </a:p>
          </p:txBody>
        </p:sp>
        <p:sp>
          <p:nvSpPr>
            <p:cNvPr id="19" name="TextBox 18">
              <a:extLst>
                <a:ext uri="{FF2B5EF4-FFF2-40B4-BE49-F238E27FC236}">
                  <a16:creationId xmlns:a16="http://schemas.microsoft.com/office/drawing/2014/main" id="{E56321C2-B149-170B-2A96-3763433A938B}"/>
                </a:ext>
              </a:extLst>
            </p:cNvPr>
            <p:cNvSpPr txBox="1"/>
            <p:nvPr/>
          </p:nvSpPr>
          <p:spPr>
            <a:xfrm>
              <a:off x="1084410" y="2574399"/>
              <a:ext cx="1247112" cy="646331"/>
            </a:xfrm>
            <a:prstGeom prst="rect">
              <a:avLst/>
            </a:prstGeom>
            <a:noFill/>
          </p:spPr>
          <p:txBody>
            <a:bodyPr wrap="square" lIns="91440" tIns="45720" rIns="91440" bIns="45720" rtlCol="0" anchor="t">
              <a:spAutoFit/>
            </a:bodyPr>
            <a:lstStyle/>
            <a:p>
              <a:pPr algn="ctr"/>
              <a:r>
                <a:rPr lang="en-US" noProof="0">
                  <a:solidFill>
                    <a:srgbClr val="C58008"/>
                  </a:solidFill>
                  <a:latin typeface="Rockwell" panose="02060603020205020403" pitchFamily="18" charset="0"/>
                </a:rPr>
                <a:t>American Vodkas</a:t>
              </a:r>
              <a:endParaRPr lang="en-US" sz="1100" noProof="0">
                <a:latin typeface="Rockwell" panose="02060603020205020403" pitchFamily="18" charset="0"/>
              </a:endParaRPr>
            </a:p>
          </p:txBody>
        </p:sp>
      </p:grpSp>
      <p:grpSp>
        <p:nvGrpSpPr>
          <p:cNvPr id="21" name="Group 20">
            <a:extLst>
              <a:ext uri="{FF2B5EF4-FFF2-40B4-BE49-F238E27FC236}">
                <a16:creationId xmlns:a16="http://schemas.microsoft.com/office/drawing/2014/main" id="{9DE11605-A072-A00B-FB64-DA7B89DF085A}"/>
              </a:ext>
            </a:extLst>
          </p:cNvPr>
          <p:cNvGrpSpPr/>
          <p:nvPr/>
        </p:nvGrpSpPr>
        <p:grpSpPr>
          <a:xfrm>
            <a:off x="1068673" y="1741319"/>
            <a:ext cx="7755000" cy="648983"/>
            <a:chOff x="977100" y="3686753"/>
            <a:chExt cx="7755000" cy="648983"/>
          </a:xfrm>
        </p:grpSpPr>
        <p:sp>
          <p:nvSpPr>
            <p:cNvPr id="16" name="TextBox 15">
              <a:extLst>
                <a:ext uri="{FF2B5EF4-FFF2-40B4-BE49-F238E27FC236}">
                  <a16:creationId xmlns:a16="http://schemas.microsoft.com/office/drawing/2014/main" id="{A8CB0335-1367-AFFE-2634-756C838F0DC8}"/>
                </a:ext>
              </a:extLst>
            </p:cNvPr>
            <p:cNvSpPr txBox="1"/>
            <p:nvPr/>
          </p:nvSpPr>
          <p:spPr>
            <a:xfrm>
              <a:off x="3534996" y="3750961"/>
              <a:ext cx="1323125" cy="584775"/>
            </a:xfrm>
            <a:prstGeom prst="rect">
              <a:avLst/>
            </a:prstGeom>
            <a:noFill/>
          </p:spPr>
          <p:txBody>
            <a:bodyPr wrap="square">
              <a:spAutoFit/>
            </a:bodyPr>
            <a:lstStyle/>
            <a:p>
              <a:pPr algn="ctr"/>
              <a:r>
                <a:rPr lang="en-US" sz="3200" b="1">
                  <a:solidFill>
                    <a:srgbClr val="C58008"/>
                  </a:solidFill>
                  <a:latin typeface="Rockwell Light"/>
                </a:rPr>
                <a:t>19,4%</a:t>
              </a:r>
              <a:endParaRPr lang="es-MX" sz="3200" b="1">
                <a:solidFill>
                  <a:srgbClr val="C58008"/>
                </a:solidFill>
                <a:latin typeface="Rockwell Light"/>
              </a:endParaRPr>
            </a:p>
          </p:txBody>
        </p:sp>
        <p:sp>
          <p:nvSpPr>
            <p:cNvPr id="17" name="TextBox 16">
              <a:extLst>
                <a:ext uri="{FF2B5EF4-FFF2-40B4-BE49-F238E27FC236}">
                  <a16:creationId xmlns:a16="http://schemas.microsoft.com/office/drawing/2014/main" id="{DBC4898F-584A-9A42-543D-D0567EF4EA0A}"/>
                </a:ext>
              </a:extLst>
            </p:cNvPr>
            <p:cNvSpPr txBox="1"/>
            <p:nvPr/>
          </p:nvSpPr>
          <p:spPr>
            <a:xfrm>
              <a:off x="7311945" y="3745868"/>
              <a:ext cx="1420155" cy="584775"/>
            </a:xfrm>
            <a:prstGeom prst="rect">
              <a:avLst/>
            </a:prstGeom>
            <a:noFill/>
          </p:spPr>
          <p:txBody>
            <a:bodyPr wrap="square">
              <a:spAutoFit/>
            </a:bodyPr>
            <a:lstStyle/>
            <a:p>
              <a:pPr algn="ctr"/>
              <a:r>
                <a:rPr lang="en-US" sz="3200" b="1">
                  <a:solidFill>
                    <a:srgbClr val="8B4513"/>
                  </a:solidFill>
                  <a:latin typeface="Rockwell Light"/>
                </a:rPr>
                <a:t>10,7%</a:t>
              </a:r>
              <a:endParaRPr lang="es-MX" sz="3200" b="1">
                <a:solidFill>
                  <a:srgbClr val="8B4513"/>
                </a:solidFill>
                <a:latin typeface="Rockwell Light"/>
              </a:endParaRPr>
            </a:p>
          </p:txBody>
        </p:sp>
        <p:sp>
          <p:nvSpPr>
            <p:cNvPr id="20" name="TextBox 19">
              <a:extLst>
                <a:ext uri="{FF2B5EF4-FFF2-40B4-BE49-F238E27FC236}">
                  <a16:creationId xmlns:a16="http://schemas.microsoft.com/office/drawing/2014/main" id="{39E765C4-8BC6-9DFD-9B86-2AD3A59AD709}"/>
                </a:ext>
              </a:extLst>
            </p:cNvPr>
            <p:cNvSpPr txBox="1"/>
            <p:nvPr/>
          </p:nvSpPr>
          <p:spPr>
            <a:xfrm>
              <a:off x="977100" y="3686753"/>
              <a:ext cx="1537745" cy="646331"/>
            </a:xfrm>
            <a:prstGeom prst="rect">
              <a:avLst/>
            </a:prstGeom>
            <a:noFill/>
          </p:spPr>
          <p:txBody>
            <a:bodyPr wrap="square" lIns="91440" tIns="45720" rIns="91440" bIns="45720" rtlCol="0" anchor="t">
              <a:spAutoFit/>
            </a:bodyPr>
            <a:lstStyle/>
            <a:p>
              <a:pPr algn="ctr"/>
              <a:r>
                <a:rPr lang="en-US" noProof="0" dirty="0">
                  <a:solidFill>
                    <a:srgbClr val="C58008"/>
                  </a:solidFill>
                  <a:latin typeface="Rockwell" panose="02060603020205020403" pitchFamily="18" charset="0"/>
                </a:rPr>
                <a:t>100% Agave Tequila </a:t>
              </a:r>
              <a:endParaRPr lang="en-US" noProof="0" dirty="0">
                <a:latin typeface="Rockwell" panose="02060603020205020403" pitchFamily="18" charset="0"/>
              </a:endParaRPr>
            </a:p>
          </p:txBody>
        </p:sp>
      </p:grpSp>
      <p:cxnSp>
        <p:nvCxnSpPr>
          <p:cNvPr id="24" name="Straight Connector 23">
            <a:extLst>
              <a:ext uri="{FF2B5EF4-FFF2-40B4-BE49-F238E27FC236}">
                <a16:creationId xmlns:a16="http://schemas.microsoft.com/office/drawing/2014/main" id="{900E2633-0ED5-925C-A719-A35A9A13CCB7}"/>
              </a:ext>
            </a:extLst>
          </p:cNvPr>
          <p:cNvCxnSpPr>
            <a:cxnSpLocks/>
          </p:cNvCxnSpPr>
          <p:nvPr/>
        </p:nvCxnSpPr>
        <p:spPr>
          <a:xfrm>
            <a:off x="3499387" y="975099"/>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B99DA020-D057-922F-7DAB-1A303F19CCDC}"/>
              </a:ext>
            </a:extLst>
          </p:cNvPr>
          <p:cNvGrpSpPr/>
          <p:nvPr/>
        </p:nvGrpSpPr>
        <p:grpSpPr>
          <a:xfrm>
            <a:off x="935798" y="3756184"/>
            <a:ext cx="7758521" cy="589868"/>
            <a:chOff x="973579" y="3745868"/>
            <a:chExt cx="7758521" cy="589868"/>
          </a:xfrm>
        </p:grpSpPr>
        <p:sp>
          <p:nvSpPr>
            <p:cNvPr id="13" name="TextBox 12">
              <a:extLst>
                <a:ext uri="{FF2B5EF4-FFF2-40B4-BE49-F238E27FC236}">
                  <a16:creationId xmlns:a16="http://schemas.microsoft.com/office/drawing/2014/main" id="{FF029554-50DB-643C-F20D-45A1102A9D39}"/>
                </a:ext>
              </a:extLst>
            </p:cNvPr>
            <p:cNvSpPr txBox="1"/>
            <p:nvPr/>
          </p:nvSpPr>
          <p:spPr>
            <a:xfrm>
              <a:off x="3534996" y="3750961"/>
              <a:ext cx="1323125" cy="584775"/>
            </a:xfrm>
            <a:prstGeom prst="rect">
              <a:avLst/>
            </a:prstGeom>
            <a:noFill/>
          </p:spPr>
          <p:txBody>
            <a:bodyPr wrap="square">
              <a:spAutoFit/>
            </a:bodyPr>
            <a:lstStyle/>
            <a:p>
              <a:pPr algn="ctr"/>
              <a:r>
                <a:rPr lang="en-US" sz="3200" b="1">
                  <a:solidFill>
                    <a:srgbClr val="C58008"/>
                  </a:solidFill>
                  <a:latin typeface="Rockwell Light"/>
                </a:rPr>
                <a:t>5,4%</a:t>
              </a:r>
              <a:endParaRPr lang="es-MX" sz="3200" b="1">
                <a:solidFill>
                  <a:srgbClr val="C58008"/>
                </a:solidFill>
                <a:latin typeface="Rockwell Light"/>
              </a:endParaRPr>
            </a:p>
          </p:txBody>
        </p:sp>
        <p:sp>
          <p:nvSpPr>
            <p:cNvPr id="25" name="TextBox 24">
              <a:extLst>
                <a:ext uri="{FF2B5EF4-FFF2-40B4-BE49-F238E27FC236}">
                  <a16:creationId xmlns:a16="http://schemas.microsoft.com/office/drawing/2014/main" id="{77F8BE44-39A9-BC20-D5DC-6529ABA8E526}"/>
                </a:ext>
              </a:extLst>
            </p:cNvPr>
            <p:cNvSpPr txBox="1"/>
            <p:nvPr/>
          </p:nvSpPr>
          <p:spPr>
            <a:xfrm>
              <a:off x="7311945" y="3745868"/>
              <a:ext cx="1420155" cy="584775"/>
            </a:xfrm>
            <a:prstGeom prst="rect">
              <a:avLst/>
            </a:prstGeom>
            <a:noFill/>
          </p:spPr>
          <p:txBody>
            <a:bodyPr wrap="square">
              <a:spAutoFit/>
            </a:bodyPr>
            <a:lstStyle/>
            <a:p>
              <a:pPr algn="ctr"/>
              <a:r>
                <a:rPr lang="en-US" sz="3200" b="1">
                  <a:solidFill>
                    <a:srgbClr val="8B4513"/>
                  </a:solidFill>
                  <a:latin typeface="Rockwell Light"/>
                </a:rPr>
                <a:t>1,8%</a:t>
              </a:r>
              <a:endParaRPr lang="es-MX" sz="3200" b="1">
                <a:solidFill>
                  <a:srgbClr val="8B4513"/>
                </a:solidFill>
                <a:latin typeface="Rockwell Light"/>
              </a:endParaRPr>
            </a:p>
          </p:txBody>
        </p:sp>
        <p:sp>
          <p:nvSpPr>
            <p:cNvPr id="26" name="TextBox 25">
              <a:extLst>
                <a:ext uri="{FF2B5EF4-FFF2-40B4-BE49-F238E27FC236}">
                  <a16:creationId xmlns:a16="http://schemas.microsoft.com/office/drawing/2014/main" id="{C763C3DC-D462-3C8F-8537-891E2314F26C}"/>
                </a:ext>
              </a:extLst>
            </p:cNvPr>
            <p:cNvSpPr txBox="1"/>
            <p:nvPr/>
          </p:nvSpPr>
          <p:spPr>
            <a:xfrm>
              <a:off x="973579" y="3857241"/>
              <a:ext cx="1537745" cy="369332"/>
            </a:xfrm>
            <a:prstGeom prst="rect">
              <a:avLst/>
            </a:prstGeom>
            <a:noFill/>
          </p:spPr>
          <p:txBody>
            <a:bodyPr wrap="square" lIns="91440" tIns="45720" rIns="91440" bIns="45720" rtlCol="0" anchor="t">
              <a:spAutoFit/>
            </a:bodyPr>
            <a:lstStyle/>
            <a:p>
              <a:pPr algn="ctr"/>
              <a:r>
                <a:rPr lang="en-US" noProof="0" dirty="0">
                  <a:solidFill>
                    <a:srgbClr val="C58008"/>
                  </a:solidFill>
                  <a:latin typeface="Rockwell" panose="02060603020205020403" pitchFamily="18" charset="0"/>
                </a:rPr>
                <a:t>All Vodka</a:t>
              </a:r>
              <a:endParaRPr lang="en-US" noProof="0" dirty="0">
                <a:latin typeface="Rockwell" panose="02060603020205020403" pitchFamily="18" charset="0"/>
              </a:endParaRPr>
            </a:p>
          </p:txBody>
        </p:sp>
      </p:grpSp>
    </p:spTree>
    <p:extLst>
      <p:ext uri="{BB962C8B-B14F-4D97-AF65-F5344CB8AC3E}">
        <p14:creationId xmlns:p14="http://schemas.microsoft.com/office/powerpoint/2010/main" val="14245748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2DB18-9B1D-61FC-89AD-ED80CC4FC14C}"/>
            </a:ext>
          </a:extLst>
        </p:cNvPr>
        <p:cNvGrpSpPr/>
        <p:nvPr/>
      </p:nvGrpSpPr>
      <p:grpSpPr>
        <a:xfrm>
          <a:off x="0" y="0"/>
          <a:ext cx="0" cy="0"/>
          <a:chOff x="0" y="0"/>
          <a:chExt cx="0" cy="0"/>
        </a:xfrm>
      </p:grpSpPr>
      <p:pic>
        <p:nvPicPr>
          <p:cNvPr id="5" name="Picture 8" descr="Tequila Don Julio Blanco 70 cl.">
            <a:extLst>
              <a:ext uri="{FF2B5EF4-FFF2-40B4-BE49-F238E27FC236}">
                <a16:creationId xmlns:a16="http://schemas.microsoft.com/office/drawing/2014/main" id="{875B6436-B4CA-0BC1-4823-DE324E95F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99" t="1" r="11700" b="2113"/>
          <a:stretch/>
        </p:blipFill>
        <p:spPr bwMode="auto">
          <a:xfrm>
            <a:off x="1498624" y="3128824"/>
            <a:ext cx="4009258" cy="643773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2B2F974-627F-AD64-7D53-816EBDFC74C2}"/>
              </a:ext>
            </a:extLst>
          </p:cNvPr>
          <p:cNvSpPr txBox="1">
            <a:spLocks/>
          </p:cNvSpPr>
          <p:nvPr/>
        </p:nvSpPr>
        <p:spPr>
          <a:xfrm>
            <a:off x="3944368" y="259850"/>
            <a:ext cx="4009257" cy="932985"/>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noProof="0">
                <a:latin typeface="Rockwell Light"/>
              </a:rPr>
              <a:t>Tequila vs Vodka</a:t>
            </a:r>
            <a:endParaRPr lang="en-US" sz="3500" b="1" noProof="0">
              <a:latin typeface="Rockwell Light" panose="020F0502020204030204" pitchFamily="18" charset="0"/>
            </a:endParaRPr>
          </a:p>
        </p:txBody>
      </p:sp>
      <p:cxnSp>
        <p:nvCxnSpPr>
          <p:cNvPr id="9" name="Straight Connector 8">
            <a:extLst>
              <a:ext uri="{FF2B5EF4-FFF2-40B4-BE49-F238E27FC236}">
                <a16:creationId xmlns:a16="http://schemas.microsoft.com/office/drawing/2014/main" id="{F3CC412F-CC9D-B335-7D94-F76102DE0919}"/>
              </a:ext>
            </a:extLst>
          </p:cNvPr>
          <p:cNvCxnSpPr>
            <a:cxnSpLocks/>
          </p:cNvCxnSpPr>
          <p:nvPr/>
        </p:nvCxnSpPr>
        <p:spPr>
          <a:xfrm>
            <a:off x="3314061" y="967000"/>
            <a:ext cx="5077793"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D78555E-B543-C08D-F004-D46C6FE1D43B}"/>
              </a:ext>
            </a:extLst>
          </p:cNvPr>
          <p:cNvSpPr txBox="1"/>
          <p:nvPr/>
        </p:nvSpPr>
        <p:spPr>
          <a:xfrm>
            <a:off x="499310" y="1305341"/>
            <a:ext cx="5077793"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noProof="0" dirty="0">
                <a:latin typeface="Rockwell Light"/>
              </a:rPr>
              <a:t>Blanco Tequila, 100% Agave</a:t>
            </a:r>
            <a:endParaRPr lang="en-US" dirty="0">
              <a:latin typeface="Rockwell Light" panose="02040303020102020203" pitchFamily="18" charset="0"/>
            </a:endParaRPr>
          </a:p>
          <a:p>
            <a:pPr marL="285750" indent="-285750">
              <a:buFont typeface="Arial" panose="020B0604020202020204" pitchFamily="34" charset="0"/>
              <a:buChar char="•"/>
            </a:pPr>
            <a:r>
              <a:rPr lang="en-US" noProof="0" dirty="0">
                <a:latin typeface="Rockwell Light"/>
              </a:rPr>
              <a:t>Bottles of 750mL &amp; Packs of 12bottles</a:t>
            </a:r>
          </a:p>
          <a:p>
            <a:pPr marL="285750" indent="-285750">
              <a:buFont typeface="Arial" panose="020B0604020202020204" pitchFamily="34" charset="0"/>
              <a:buChar char="•"/>
            </a:pPr>
            <a:r>
              <a:rPr lang="en-US" noProof="0" dirty="0">
                <a:latin typeface="Rockwell Light"/>
              </a:rPr>
              <a:t>Launching event May.  </a:t>
            </a:r>
          </a:p>
          <a:p>
            <a:pPr marL="285750" indent="-285750">
              <a:buFont typeface="Arial" panose="020B0604020202020204" pitchFamily="34" charset="0"/>
              <a:buChar char="•"/>
            </a:pPr>
            <a:r>
              <a:rPr lang="en-US" dirty="0">
                <a:latin typeface="Rockwell Light"/>
              </a:rPr>
              <a:t>Grocery &amp; liquor stores. </a:t>
            </a:r>
          </a:p>
          <a:p>
            <a:pPr marL="285750" indent="-285750">
              <a:buFont typeface="Arial" panose="020B0604020202020204" pitchFamily="34" charset="0"/>
              <a:buChar char="•"/>
            </a:pPr>
            <a:r>
              <a:rPr lang="en-US" b="1" dirty="0">
                <a:latin typeface="Rockwell Light"/>
              </a:rPr>
              <a:t>Suggested Price: </a:t>
            </a:r>
            <a:r>
              <a:rPr lang="en-US" dirty="0">
                <a:latin typeface="Rockwell Light"/>
              </a:rPr>
              <a:t> $15-$40/Premium</a:t>
            </a:r>
          </a:p>
          <a:p>
            <a:pPr marL="285750" indent="-285750">
              <a:buFont typeface="Arial" panose="020B0604020202020204" pitchFamily="34" charset="0"/>
              <a:buChar char="•"/>
            </a:pPr>
            <a:r>
              <a:rPr lang="en-US" b="1" noProof="0" dirty="0">
                <a:solidFill>
                  <a:srgbClr val="C58008"/>
                </a:solidFill>
                <a:latin typeface="Rockwell Light"/>
              </a:rPr>
              <a:t>Advantages</a:t>
            </a:r>
            <a:r>
              <a:rPr lang="en-US" noProof="0" dirty="0">
                <a:solidFill>
                  <a:srgbClr val="C58008"/>
                </a:solidFill>
                <a:latin typeface="Rockwell Light"/>
              </a:rPr>
              <a:t>: Amongst the first to ride </a:t>
            </a:r>
            <a:r>
              <a:rPr lang="en-US" dirty="0">
                <a:solidFill>
                  <a:srgbClr val="C58008"/>
                </a:solidFill>
                <a:latin typeface="Rockwell Light"/>
              </a:rPr>
              <a:t>the tequila wave</a:t>
            </a:r>
            <a:endParaRPr lang="en-US" noProof="0" dirty="0">
              <a:solidFill>
                <a:srgbClr val="C58008"/>
              </a:solidFill>
              <a:latin typeface="Rockwell Light"/>
            </a:endParaRPr>
          </a:p>
          <a:p>
            <a:endParaRPr lang="en-US" noProof="0" dirty="0">
              <a:latin typeface="Rockwell Light" panose="02040303020102020203" pitchFamily="18" charset="0"/>
            </a:endParaRPr>
          </a:p>
          <a:p>
            <a:pPr marL="285750" indent="-285750">
              <a:buFont typeface="Arial" panose="020B0604020202020204" pitchFamily="34" charset="0"/>
              <a:buChar char="•"/>
            </a:pPr>
            <a:endParaRPr lang="en-US" noProof="0" dirty="0">
              <a:latin typeface="Rockwell Light" panose="02040303020102020203" pitchFamily="18" charset="0"/>
            </a:endParaRPr>
          </a:p>
        </p:txBody>
      </p:sp>
      <p:sp>
        <p:nvSpPr>
          <p:cNvPr id="4" name="TextBox 3">
            <a:extLst>
              <a:ext uri="{FF2B5EF4-FFF2-40B4-BE49-F238E27FC236}">
                <a16:creationId xmlns:a16="http://schemas.microsoft.com/office/drawing/2014/main" id="{E9330233-94AB-C569-41E7-A2A5958D0B08}"/>
              </a:ext>
            </a:extLst>
          </p:cNvPr>
          <p:cNvSpPr txBox="1"/>
          <p:nvPr/>
        </p:nvSpPr>
        <p:spPr>
          <a:xfrm>
            <a:off x="0" y="6642556"/>
            <a:ext cx="10693376" cy="215444"/>
          </a:xfrm>
          <a:prstGeom prst="rect">
            <a:avLst/>
          </a:prstGeom>
          <a:noFill/>
        </p:spPr>
        <p:txBody>
          <a:bodyPr wrap="square">
            <a:spAutoFit/>
          </a:bodyPr>
          <a:lstStyle/>
          <a:p>
            <a:r>
              <a:rPr lang="en-US" sz="800" noProof="0">
                <a:latin typeface="Rockwell Light" panose="02040303020102020203" pitchFamily="18" charset="0"/>
              </a:rPr>
              <a:t>-</a:t>
            </a:r>
            <a:endParaRPr lang="en-US" sz="700" noProof="0">
              <a:latin typeface="Rockwell Light" panose="02040303020102020203" pitchFamily="18" charset="0"/>
            </a:endParaRPr>
          </a:p>
        </p:txBody>
      </p:sp>
      <p:pic>
        <p:nvPicPr>
          <p:cNvPr id="7" name="Picture 2">
            <a:extLst>
              <a:ext uri="{FF2B5EF4-FFF2-40B4-BE49-F238E27FC236}">
                <a16:creationId xmlns:a16="http://schemas.microsoft.com/office/drawing/2014/main" id="{84568CAB-1E2B-0B31-8DC0-887FD9B1871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6E3198-76DD-9DC7-3B5F-D609178FC011}"/>
              </a:ext>
            </a:extLst>
          </p:cNvPr>
          <p:cNvSpPr txBox="1"/>
          <p:nvPr/>
        </p:nvSpPr>
        <p:spPr>
          <a:xfrm>
            <a:off x="6243004" y="1376956"/>
            <a:ext cx="5077793"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noProof="0">
                <a:latin typeface="Rockwell Light"/>
              </a:rPr>
              <a:t>American Vodka</a:t>
            </a:r>
            <a:endParaRPr lang="en-US">
              <a:latin typeface="Rockwell Light" panose="02040303020102020203" pitchFamily="18" charset="0"/>
            </a:endParaRPr>
          </a:p>
          <a:p>
            <a:pPr marL="285750" indent="-285750">
              <a:buFont typeface="Arial" panose="020B0604020202020204" pitchFamily="34" charset="0"/>
              <a:buChar char="•"/>
            </a:pPr>
            <a:r>
              <a:rPr lang="en-US" noProof="0">
                <a:latin typeface="Rockwell Light"/>
              </a:rPr>
              <a:t>Bottles of 1750mL &amp; Cases of 12bottles</a:t>
            </a:r>
          </a:p>
          <a:p>
            <a:pPr marL="285750" indent="-285750">
              <a:buFont typeface="Arial" panose="020B0604020202020204" pitchFamily="34" charset="0"/>
              <a:buChar char="•"/>
            </a:pPr>
            <a:r>
              <a:rPr lang="en-US" noProof="0">
                <a:latin typeface="Rockwell Light"/>
              </a:rPr>
              <a:t>Launching event May.  </a:t>
            </a:r>
          </a:p>
          <a:p>
            <a:pPr marL="285750" indent="-285750">
              <a:buFont typeface="Arial" panose="020B0604020202020204" pitchFamily="34" charset="0"/>
              <a:buChar char="•"/>
            </a:pPr>
            <a:r>
              <a:rPr lang="en-US">
                <a:latin typeface="Rockwell Light"/>
              </a:rPr>
              <a:t>Grocery &amp; convenience stores.</a:t>
            </a:r>
          </a:p>
          <a:p>
            <a:pPr marL="285750" indent="-285750">
              <a:buFont typeface="Arial" panose="020B0604020202020204" pitchFamily="34" charset="0"/>
              <a:buChar char="•"/>
            </a:pPr>
            <a:r>
              <a:rPr lang="en-US" b="1">
                <a:latin typeface="Rockwell Light"/>
              </a:rPr>
              <a:t>Suggested Price : </a:t>
            </a:r>
            <a:r>
              <a:rPr lang="en-US">
                <a:latin typeface="Rockwell Light"/>
              </a:rPr>
              <a:t>Below $20/Budget</a:t>
            </a:r>
          </a:p>
          <a:p>
            <a:pPr marL="285750" indent="-285750">
              <a:buFont typeface="Arial" panose="020B0604020202020204" pitchFamily="34" charset="0"/>
              <a:buChar char="•"/>
            </a:pPr>
            <a:r>
              <a:rPr lang="en-US" b="1" noProof="0">
                <a:solidFill>
                  <a:srgbClr val="C58008"/>
                </a:solidFill>
                <a:latin typeface="Rockwell Light"/>
              </a:rPr>
              <a:t>Advantage</a:t>
            </a:r>
            <a:r>
              <a:rPr lang="en-US" noProof="0">
                <a:solidFill>
                  <a:srgbClr val="C58008"/>
                </a:solidFill>
                <a:latin typeface="Rockwell Light"/>
              </a:rPr>
              <a:t>: Steady investment, long term</a:t>
            </a:r>
            <a:endParaRPr lang="en-US" noProof="0">
              <a:latin typeface="Rockwell Light"/>
            </a:endParaRPr>
          </a:p>
          <a:p>
            <a:endParaRPr lang="en-US" noProof="0">
              <a:latin typeface="Rockwell Light" panose="02040303020102020203" pitchFamily="18" charset="0"/>
            </a:endParaRPr>
          </a:p>
          <a:p>
            <a:pPr marL="285750" indent="-285750">
              <a:buFont typeface="Arial" panose="020B0604020202020204" pitchFamily="34" charset="0"/>
              <a:buChar char="•"/>
            </a:pPr>
            <a:endParaRPr lang="en-US" noProof="0">
              <a:latin typeface="Rockwell Light" panose="02040303020102020203" pitchFamily="18" charset="0"/>
            </a:endParaRPr>
          </a:p>
        </p:txBody>
      </p:sp>
      <p:cxnSp>
        <p:nvCxnSpPr>
          <p:cNvPr id="11" name="Straight Connector 10">
            <a:extLst>
              <a:ext uri="{FF2B5EF4-FFF2-40B4-BE49-F238E27FC236}">
                <a16:creationId xmlns:a16="http://schemas.microsoft.com/office/drawing/2014/main" id="{B67B7474-75A7-3FCD-E921-23C63C55C2E5}"/>
              </a:ext>
            </a:extLst>
          </p:cNvPr>
          <p:cNvCxnSpPr>
            <a:cxnSpLocks/>
          </p:cNvCxnSpPr>
          <p:nvPr/>
        </p:nvCxnSpPr>
        <p:spPr>
          <a:xfrm>
            <a:off x="5948997" y="2531118"/>
            <a:ext cx="0" cy="3120622"/>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3076" name="Picture 4" descr="Absolut Vodka NV 1.0 L.">
            <a:extLst>
              <a:ext uri="{FF2B5EF4-FFF2-40B4-BE49-F238E27FC236}">
                <a16:creationId xmlns:a16="http://schemas.microsoft.com/office/drawing/2014/main" id="{F3F30B0E-46B9-BEFF-2791-2405F632ED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7899" y="3429000"/>
            <a:ext cx="2472898" cy="741869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9984B10-62F2-F461-C382-44DD39FACE50}"/>
              </a:ext>
            </a:extLst>
          </p:cNvPr>
          <p:cNvSpPr txBox="1">
            <a:spLocks/>
          </p:cNvSpPr>
          <p:nvPr/>
        </p:nvSpPr>
        <p:spPr>
          <a:xfrm>
            <a:off x="10207268" y="87868"/>
            <a:ext cx="1890243" cy="406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noProof="0">
                <a:solidFill>
                  <a:schemeClr val="bg2">
                    <a:lumMod val="75000"/>
                  </a:schemeClr>
                </a:solidFill>
                <a:latin typeface="Rockwell Light" panose="02040303020102020203" pitchFamily="18" charset="0"/>
              </a:rPr>
              <a:t>Final Review</a:t>
            </a:r>
          </a:p>
        </p:txBody>
      </p:sp>
    </p:spTree>
    <p:extLst>
      <p:ext uri="{BB962C8B-B14F-4D97-AF65-F5344CB8AC3E}">
        <p14:creationId xmlns:p14="http://schemas.microsoft.com/office/powerpoint/2010/main" val="3465096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p>
        </p:txBody>
      </p:sp>
      <p:pic>
        <p:nvPicPr>
          <p:cNvPr id="2052" name="Picture 4" descr="Drinking Beer Photos, Download The BEST Free Drinking Beer Stock Photos &amp;  HD Images">
            <a:extLst>
              <a:ext uri="{FF2B5EF4-FFF2-40B4-BE49-F238E27FC236}">
                <a16:creationId xmlns:a16="http://schemas.microsoft.com/office/drawing/2014/main" id="{D44C67FE-F75E-6B21-096E-57A0AC1BDC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4124DB-C850-C0CB-5EBD-5432CF804638}"/>
              </a:ext>
            </a:extLst>
          </p:cNvPr>
          <p:cNvSpPr txBox="1"/>
          <p:nvPr/>
        </p:nvSpPr>
        <p:spPr>
          <a:xfrm>
            <a:off x="675482" y="1797784"/>
            <a:ext cx="5127584" cy="1631216"/>
          </a:xfrm>
          <a:prstGeom prst="rect">
            <a:avLst/>
          </a:prstGeom>
          <a:noFill/>
        </p:spPr>
        <p:txBody>
          <a:bodyPr wrap="square" rtlCol="0">
            <a:spAutoFit/>
          </a:bodyPr>
          <a:lstStyle/>
          <a:p>
            <a:r>
              <a:rPr lang="en-US" sz="10000" noProof="0">
                <a:solidFill>
                  <a:schemeClr val="bg1"/>
                </a:solidFill>
                <a:latin typeface="Rockwell Light" panose="02040303020102020203" pitchFamily="18" charset="0"/>
              </a:rPr>
              <a:t>Cheers!</a:t>
            </a:r>
          </a:p>
        </p:txBody>
      </p:sp>
      <p:sp>
        <p:nvSpPr>
          <p:cNvPr id="2" name="TextBox 1">
            <a:extLst>
              <a:ext uri="{FF2B5EF4-FFF2-40B4-BE49-F238E27FC236}">
                <a16:creationId xmlns:a16="http://schemas.microsoft.com/office/drawing/2014/main" id="{BAB6C435-6F5A-782C-3079-01116C90A9DD}"/>
              </a:ext>
            </a:extLst>
          </p:cNvPr>
          <p:cNvSpPr txBox="1"/>
          <p:nvPr/>
        </p:nvSpPr>
        <p:spPr>
          <a:xfrm>
            <a:off x="8327366" y="5853192"/>
            <a:ext cx="3674853" cy="830997"/>
          </a:xfrm>
          <a:prstGeom prst="rect">
            <a:avLst/>
          </a:prstGeom>
          <a:noFill/>
        </p:spPr>
        <p:txBody>
          <a:bodyPr wrap="square" rtlCol="0">
            <a:spAutoFit/>
          </a:bodyPr>
          <a:lstStyle/>
          <a:p>
            <a:pPr algn="r"/>
            <a:r>
              <a:rPr lang="en-US" sz="4800" b="1" noProof="0">
                <a:solidFill>
                  <a:schemeClr val="bg1"/>
                </a:solidFill>
                <a:latin typeface="Rockwell Light" panose="02040303020102020203" pitchFamily="18" charset="0"/>
              </a:rPr>
              <a:t>Q&amp;A</a:t>
            </a:r>
          </a:p>
        </p:txBody>
      </p:sp>
    </p:spTree>
    <p:extLst>
      <p:ext uri="{BB962C8B-B14F-4D97-AF65-F5344CB8AC3E}">
        <p14:creationId xmlns:p14="http://schemas.microsoft.com/office/powerpoint/2010/main" val="1569414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AE354-03E9-7515-2580-ACDAA65CEF69}"/>
              </a:ext>
            </a:extLst>
          </p:cNvPr>
          <p:cNvSpPr txBox="1">
            <a:spLocks/>
          </p:cNvSpPr>
          <p:nvPr/>
        </p:nvSpPr>
        <p:spPr>
          <a:xfrm>
            <a:off x="839788" y="708566"/>
            <a:ext cx="3932237"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noProof="0">
                <a:latin typeface="Rockwell Light" panose="020F0502020204030204" pitchFamily="18" charset="0"/>
              </a:rPr>
              <a:t>Meet the team</a:t>
            </a:r>
          </a:p>
        </p:txBody>
      </p:sp>
      <p:cxnSp>
        <p:nvCxnSpPr>
          <p:cNvPr id="3" name="Straight Connector 2">
            <a:extLst>
              <a:ext uri="{FF2B5EF4-FFF2-40B4-BE49-F238E27FC236}">
                <a16:creationId xmlns:a16="http://schemas.microsoft.com/office/drawing/2014/main" id="{E931931A-5D3A-DFFE-3410-9AD69FCF6815}"/>
              </a:ext>
            </a:extLst>
          </p:cNvPr>
          <p:cNvCxnSpPr/>
          <p:nvPr/>
        </p:nvCxnSpPr>
        <p:spPr>
          <a:xfrm>
            <a:off x="839788" y="1270322"/>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pic>
        <p:nvPicPr>
          <p:cNvPr id="4098" name="Picture 2">
            <a:extLst>
              <a:ext uri="{FF2B5EF4-FFF2-40B4-BE49-F238E27FC236}">
                <a16:creationId xmlns:a16="http://schemas.microsoft.com/office/drawing/2014/main" id="{BE2D36B3-E088-2375-F3F8-DFC81952FC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 t="24770" r="1" b="9137"/>
          <a:stretch/>
        </p:blipFill>
        <p:spPr bwMode="auto">
          <a:xfrm>
            <a:off x="4537769" y="2083445"/>
            <a:ext cx="3116461" cy="27752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B1052EE-0548-EF16-0D2F-C4C079019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410" y="2083445"/>
            <a:ext cx="3116461" cy="2775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7825D2DD-9912-868F-C0B9-AD26F98EDCF0}"/>
              </a:ext>
            </a:extLst>
          </p:cNvPr>
          <p:cNvSpPr txBox="1">
            <a:spLocks/>
          </p:cNvSpPr>
          <p:nvPr/>
        </p:nvSpPr>
        <p:spPr>
          <a:xfrm>
            <a:off x="839788" y="5058136"/>
            <a:ext cx="3116461" cy="86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noProof="0" dirty="0">
                <a:solidFill>
                  <a:srgbClr val="DAA520"/>
                </a:solidFill>
                <a:latin typeface="Rockwell Light" panose="02040303020102020203" pitchFamily="18" charset="0"/>
              </a:rPr>
              <a:t>Nicole Herrera</a:t>
            </a:r>
          </a:p>
        </p:txBody>
      </p:sp>
      <p:sp>
        <p:nvSpPr>
          <p:cNvPr id="6" name="Text Placeholder 3">
            <a:extLst>
              <a:ext uri="{FF2B5EF4-FFF2-40B4-BE49-F238E27FC236}">
                <a16:creationId xmlns:a16="http://schemas.microsoft.com/office/drawing/2014/main" id="{D686BA2F-A790-3397-BA82-C873436CC467}"/>
              </a:ext>
            </a:extLst>
          </p:cNvPr>
          <p:cNvSpPr txBox="1">
            <a:spLocks/>
          </p:cNvSpPr>
          <p:nvPr/>
        </p:nvSpPr>
        <p:spPr>
          <a:xfrm>
            <a:off x="4537769" y="5058136"/>
            <a:ext cx="3116461" cy="86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noProof="0" dirty="0">
                <a:solidFill>
                  <a:srgbClr val="DAA520"/>
                </a:solidFill>
                <a:latin typeface="Rockwell Light" panose="02040303020102020203" pitchFamily="18" charset="0"/>
              </a:rPr>
              <a:t>Alina </a:t>
            </a:r>
            <a:r>
              <a:rPr lang="en-US" sz="1800" b="1" noProof="0" dirty="0" err="1">
                <a:solidFill>
                  <a:srgbClr val="DAA520"/>
                </a:solidFill>
                <a:latin typeface="Rockwell Light" panose="02040303020102020203" pitchFamily="18" charset="0"/>
              </a:rPr>
              <a:t>Edigareva</a:t>
            </a:r>
            <a:endParaRPr lang="en-US" sz="1800" b="1" noProof="0" dirty="0">
              <a:solidFill>
                <a:srgbClr val="DAA520"/>
              </a:solidFill>
              <a:latin typeface="Rockwell Light" panose="02040303020102020203" pitchFamily="18" charset="0"/>
            </a:endParaRPr>
          </a:p>
        </p:txBody>
      </p:sp>
      <p:sp>
        <p:nvSpPr>
          <p:cNvPr id="7" name="Text Placeholder 3">
            <a:extLst>
              <a:ext uri="{FF2B5EF4-FFF2-40B4-BE49-F238E27FC236}">
                <a16:creationId xmlns:a16="http://schemas.microsoft.com/office/drawing/2014/main" id="{C76471FA-72A1-1F96-43D0-93B69A23A9C4}"/>
              </a:ext>
            </a:extLst>
          </p:cNvPr>
          <p:cNvSpPr txBox="1">
            <a:spLocks/>
          </p:cNvSpPr>
          <p:nvPr/>
        </p:nvSpPr>
        <p:spPr>
          <a:xfrm>
            <a:off x="8316409" y="5058135"/>
            <a:ext cx="3116461" cy="868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noProof="0" dirty="0">
                <a:solidFill>
                  <a:srgbClr val="DAA520"/>
                </a:solidFill>
                <a:latin typeface="Rockwell Light" panose="02040303020102020203" pitchFamily="18" charset="0"/>
              </a:rPr>
              <a:t>Frida Nicole Polanco Domínguez</a:t>
            </a:r>
          </a:p>
        </p:txBody>
      </p:sp>
      <p:pic>
        <p:nvPicPr>
          <p:cNvPr id="9" name="Picture 2">
            <a:extLst>
              <a:ext uri="{FF2B5EF4-FFF2-40B4-BE49-F238E27FC236}">
                <a16:creationId xmlns:a16="http://schemas.microsoft.com/office/drawing/2014/main" id="{DAD615A7-285C-CF81-B8E5-9F95A59E162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smiling for a picture&#10;&#10;AI-generated content may be incorrect.">
            <a:extLst>
              <a:ext uri="{FF2B5EF4-FFF2-40B4-BE49-F238E27FC236}">
                <a16:creationId xmlns:a16="http://schemas.microsoft.com/office/drawing/2014/main" id="{48EEC757-CB7F-7AD3-51F4-51C359BE08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4117" y="2079704"/>
            <a:ext cx="2775288" cy="2775288"/>
          </a:xfrm>
          <a:prstGeom prst="rect">
            <a:avLst/>
          </a:prstGeom>
        </p:spPr>
      </p:pic>
    </p:spTree>
    <p:extLst>
      <p:ext uri="{BB962C8B-B14F-4D97-AF65-F5344CB8AC3E}">
        <p14:creationId xmlns:p14="http://schemas.microsoft.com/office/powerpoint/2010/main" val="2856687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413A282-B79E-F400-B746-86A001AEED94}"/>
              </a:ext>
            </a:extLst>
          </p:cNvPr>
          <p:cNvGraphicFramePr>
            <a:graphicFrameLocks noGrp="1"/>
          </p:cNvGraphicFramePr>
          <p:nvPr>
            <p:extLst>
              <p:ext uri="{D42A27DB-BD31-4B8C-83A1-F6EECF244321}">
                <p14:modId xmlns:p14="http://schemas.microsoft.com/office/powerpoint/2010/main" val="917228799"/>
              </p:ext>
            </p:extLst>
          </p:nvPr>
        </p:nvGraphicFramePr>
        <p:xfrm>
          <a:off x="5619920" y="953629"/>
          <a:ext cx="5225659" cy="5562587"/>
        </p:xfrm>
        <a:graphic>
          <a:graphicData uri="http://schemas.openxmlformats.org/drawingml/2006/table">
            <a:tbl>
              <a:tblPr firstRow="1" bandRow="1">
                <a:tableStyleId>{5C22544A-7EE6-4342-B048-85BDC9FD1C3A}</a:tableStyleId>
              </a:tblPr>
              <a:tblGrid>
                <a:gridCol w="1369276">
                  <a:extLst>
                    <a:ext uri="{9D8B030D-6E8A-4147-A177-3AD203B41FA5}">
                      <a16:colId xmlns:a16="http://schemas.microsoft.com/office/drawing/2014/main" val="1313713800"/>
                    </a:ext>
                  </a:extLst>
                </a:gridCol>
                <a:gridCol w="1176793">
                  <a:extLst>
                    <a:ext uri="{9D8B030D-6E8A-4147-A177-3AD203B41FA5}">
                      <a16:colId xmlns:a16="http://schemas.microsoft.com/office/drawing/2014/main" val="3522731259"/>
                    </a:ext>
                  </a:extLst>
                </a:gridCol>
                <a:gridCol w="1288111">
                  <a:extLst>
                    <a:ext uri="{9D8B030D-6E8A-4147-A177-3AD203B41FA5}">
                      <a16:colId xmlns:a16="http://schemas.microsoft.com/office/drawing/2014/main" val="3968749151"/>
                    </a:ext>
                  </a:extLst>
                </a:gridCol>
                <a:gridCol w="1391479">
                  <a:extLst>
                    <a:ext uri="{9D8B030D-6E8A-4147-A177-3AD203B41FA5}">
                      <a16:colId xmlns:a16="http://schemas.microsoft.com/office/drawing/2014/main" val="466362573"/>
                    </a:ext>
                  </a:extLst>
                </a:gridCol>
              </a:tblGrid>
              <a:tr h="370840">
                <a:tc>
                  <a:txBody>
                    <a:bodyPr/>
                    <a:lstStyle/>
                    <a:p>
                      <a:r>
                        <a:rPr lang="en-US" sz="1800" noProof="0">
                          <a:latin typeface="Rockwell Light"/>
                        </a:rPr>
                        <a:t>Alcohol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8008"/>
                    </a:solidFill>
                  </a:tcPr>
                </a:tc>
                <a:tc>
                  <a:txBody>
                    <a:bodyPr/>
                    <a:lstStyle/>
                    <a:p>
                      <a:r>
                        <a:rPr lang="en-US" sz="1800" noProof="0">
                          <a:latin typeface="Rockwell Light"/>
                        </a:rPr>
                        <a:t>Budget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8008"/>
                    </a:solidFill>
                  </a:tcPr>
                </a:tc>
                <a:tc>
                  <a:txBody>
                    <a:bodyPr/>
                    <a:lstStyle/>
                    <a:p>
                      <a:r>
                        <a:rPr lang="en-US" sz="1800" noProof="0">
                          <a:latin typeface="Rockwell Light"/>
                        </a:rPr>
                        <a:t>Premium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8008"/>
                    </a:solidFill>
                  </a:tcPr>
                </a:tc>
                <a:tc>
                  <a:txBody>
                    <a:bodyPr/>
                    <a:lstStyle/>
                    <a:p>
                      <a:r>
                        <a:rPr lang="en-US" sz="1800" noProof="0">
                          <a:latin typeface="Rockwell Light"/>
                        </a:rPr>
                        <a:t>Prestige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8008"/>
                    </a:solidFill>
                  </a:tcPr>
                </a:tc>
                <a:extLst>
                  <a:ext uri="{0D108BD9-81ED-4DB2-BD59-A6C34878D82A}">
                    <a16:rowId xmlns:a16="http://schemas.microsoft.com/office/drawing/2014/main" val="3952351524"/>
                  </a:ext>
                </a:extLst>
              </a:tr>
              <a:tr h="370840">
                <a:tc>
                  <a:txBody>
                    <a:bodyPr/>
                    <a:lstStyle/>
                    <a:p>
                      <a:pPr lvl="0">
                        <a:buNone/>
                      </a:pPr>
                      <a:r>
                        <a:rPr lang="en-US" sz="1800" b="0" i="0" u="none" strike="noStrike" noProof="0">
                          <a:solidFill>
                            <a:srgbClr val="000000"/>
                          </a:solidFill>
                          <a:latin typeface="Rockwell Light"/>
                        </a:rPr>
                        <a:t>Rum </a:t>
                      </a:r>
                      <a:endParaRPr lang="en-US" sz="18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8EA"/>
                    </a:solidFill>
                  </a:tcPr>
                </a:tc>
                <a:tc>
                  <a:txBody>
                    <a:bodyPr/>
                    <a:lstStyle/>
                    <a:p>
                      <a:pPr algn="l"/>
                      <a:r>
                        <a:rPr lang="en-US" sz="1800" noProof="0">
                          <a:latin typeface="Rockwell Light"/>
                        </a:rPr>
                        <a:t>0 – 20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20 - 40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40 - 150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231411"/>
                  </a:ext>
                </a:extLst>
              </a:tr>
              <a:tr h="370840">
                <a:tc>
                  <a:txBody>
                    <a:bodyPr/>
                    <a:lstStyle/>
                    <a:p>
                      <a:pPr lvl="0">
                        <a:buNone/>
                      </a:pPr>
                      <a:r>
                        <a:rPr lang="en-US" sz="1800" b="0" i="0" u="none" strike="noStrike" noProof="0">
                          <a:solidFill>
                            <a:srgbClr val="000000"/>
                          </a:solidFill>
                          <a:latin typeface="Rockwell Light"/>
                        </a:rPr>
                        <a:t>Vodka</a:t>
                      </a:r>
                      <a:endParaRPr lang="en-US" sz="18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8EA"/>
                    </a:solidFill>
                  </a:tcPr>
                </a:tc>
                <a:tc>
                  <a:txBody>
                    <a:bodyPr/>
                    <a:lstStyle/>
                    <a:p>
                      <a:pPr algn="l"/>
                      <a:r>
                        <a:rPr lang="en-US" sz="1800" noProof="0">
                          <a:latin typeface="Rockwell Light"/>
                        </a:rPr>
                        <a:t>0 - 20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20 - 50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50 -150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7380925"/>
                  </a:ext>
                </a:extLst>
              </a:tr>
              <a:tr h="370840">
                <a:tc>
                  <a:txBody>
                    <a:bodyPr/>
                    <a:lstStyle/>
                    <a:p>
                      <a:pPr lvl="0">
                        <a:buNone/>
                      </a:pPr>
                      <a:r>
                        <a:rPr lang="en-US" sz="1800" b="0" i="0" u="none" strike="noStrike" noProof="0">
                          <a:solidFill>
                            <a:srgbClr val="000000"/>
                          </a:solidFill>
                          <a:latin typeface="Rockwell Light"/>
                        </a:rPr>
                        <a:t>Tequila </a:t>
                      </a:r>
                      <a:endParaRPr lang="en-US" sz="18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8EA"/>
                    </a:solidFill>
                  </a:tcPr>
                </a:tc>
                <a:tc>
                  <a:txBody>
                    <a:bodyPr/>
                    <a:lstStyle/>
                    <a:p>
                      <a:pPr algn="l"/>
                      <a:r>
                        <a:rPr lang="en-US" sz="1800" noProof="0">
                          <a:latin typeface="Rockwell Light"/>
                        </a:rPr>
                        <a:t>0 – 15</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15 - 40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 40 - 200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4383605"/>
                  </a:ext>
                </a:extLst>
              </a:tr>
              <a:tr h="370840">
                <a:tc>
                  <a:txBody>
                    <a:bodyPr/>
                    <a:lstStyle/>
                    <a:p>
                      <a:pPr lvl="0">
                        <a:buNone/>
                      </a:pPr>
                      <a:r>
                        <a:rPr lang="en-US" sz="1800" b="0" i="0" u="none" strike="noStrike" noProof="0">
                          <a:solidFill>
                            <a:srgbClr val="000000"/>
                          </a:solidFill>
                          <a:latin typeface="Rockwell Light"/>
                        </a:rPr>
                        <a:t>Mezcal</a:t>
                      </a:r>
                      <a:endParaRPr lang="en-US" sz="18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8EA"/>
                    </a:solidFill>
                  </a:tcPr>
                </a:tc>
                <a:tc>
                  <a:txBody>
                    <a:bodyPr/>
                    <a:lstStyle/>
                    <a:p>
                      <a:pPr algn="l"/>
                      <a:r>
                        <a:rPr lang="en-US" sz="1800" noProof="0">
                          <a:latin typeface="Rockwell Light"/>
                        </a:rPr>
                        <a:t>0 - 40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40 - 100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100 - 200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2130028"/>
                  </a:ext>
                </a:extLst>
              </a:tr>
              <a:tr h="370840">
                <a:tc>
                  <a:txBody>
                    <a:bodyPr/>
                    <a:lstStyle/>
                    <a:p>
                      <a:pPr lvl="0">
                        <a:buNone/>
                      </a:pPr>
                      <a:r>
                        <a:rPr lang="en-US" sz="1800" b="0" i="0" u="none" strike="noStrike" noProof="0">
                          <a:solidFill>
                            <a:srgbClr val="000000"/>
                          </a:solidFill>
                          <a:latin typeface="Rockwell Light"/>
                        </a:rPr>
                        <a:t>Spirits</a:t>
                      </a:r>
                      <a:endParaRPr lang="en-US" sz="18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8EA"/>
                    </a:solidFill>
                  </a:tcPr>
                </a:tc>
                <a:tc>
                  <a:txBody>
                    <a:bodyPr/>
                    <a:lstStyle/>
                    <a:p>
                      <a:pPr algn="l"/>
                      <a:r>
                        <a:rPr lang="en-US" sz="1800" noProof="0">
                          <a:latin typeface="Rockwell Light"/>
                        </a:rPr>
                        <a:t>0 - 15</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15 - 35</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35 - 50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5380266"/>
                  </a:ext>
                </a:extLst>
              </a:tr>
              <a:tr h="370839">
                <a:tc>
                  <a:txBody>
                    <a:bodyPr/>
                    <a:lstStyle/>
                    <a:p>
                      <a:pPr lvl="0">
                        <a:buNone/>
                      </a:pPr>
                      <a:r>
                        <a:rPr lang="en-US" sz="1800" b="0" i="0" u="none" strike="noStrike" noProof="0">
                          <a:solidFill>
                            <a:srgbClr val="000000"/>
                          </a:solidFill>
                          <a:latin typeface="Rockwell Light"/>
                        </a:rPr>
                        <a:t>Whiskey </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8E8EA"/>
                    </a:solidFill>
                  </a:tcPr>
                </a:tc>
                <a:tc>
                  <a:txBody>
                    <a:bodyPr/>
                    <a:lstStyle/>
                    <a:p>
                      <a:pPr lvl="0" algn="l">
                        <a:buNone/>
                      </a:pPr>
                      <a:r>
                        <a:rPr lang="en-US" sz="1800" noProof="0">
                          <a:latin typeface="Rockwell Light"/>
                        </a:rPr>
                        <a:t>0 - 30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30 - 60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60 - 200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extLst>
                  <a:ext uri="{0D108BD9-81ED-4DB2-BD59-A6C34878D82A}">
                    <a16:rowId xmlns:a16="http://schemas.microsoft.com/office/drawing/2014/main" val="3431308736"/>
                  </a:ext>
                </a:extLst>
              </a:tr>
              <a:tr h="370838">
                <a:tc>
                  <a:txBody>
                    <a:bodyPr/>
                    <a:lstStyle/>
                    <a:p>
                      <a:pPr lvl="0">
                        <a:buNone/>
                      </a:pPr>
                      <a:r>
                        <a:rPr lang="en-US" sz="1800" b="0" i="0" u="none" strike="noStrike" noProof="0">
                          <a:solidFill>
                            <a:srgbClr val="000000"/>
                          </a:solidFill>
                          <a:latin typeface="Rockwell Light"/>
                        </a:rPr>
                        <a:t>RTD</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8E8EA"/>
                    </a:solidFill>
                  </a:tcPr>
                </a:tc>
                <a:tc>
                  <a:txBody>
                    <a:bodyPr/>
                    <a:lstStyle/>
                    <a:p>
                      <a:pPr lvl="0" algn="l">
                        <a:buNone/>
                      </a:pPr>
                      <a:r>
                        <a:rPr lang="en-US" sz="1800" noProof="0">
                          <a:latin typeface="Rockwell Light"/>
                        </a:rPr>
                        <a:t>0 - 10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10 - 35</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35 - 80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extLst>
                  <a:ext uri="{0D108BD9-81ED-4DB2-BD59-A6C34878D82A}">
                    <a16:rowId xmlns:a16="http://schemas.microsoft.com/office/drawing/2014/main" val="2846628301"/>
                  </a:ext>
                </a:extLst>
              </a:tr>
              <a:tr h="370839">
                <a:tc>
                  <a:txBody>
                    <a:bodyPr/>
                    <a:lstStyle/>
                    <a:p>
                      <a:pPr lvl="0">
                        <a:buNone/>
                      </a:pPr>
                      <a:r>
                        <a:rPr lang="en-US" sz="1800" b="0" i="0" u="none" strike="noStrike" noProof="0">
                          <a:solidFill>
                            <a:srgbClr val="000000"/>
                          </a:solidFill>
                          <a:latin typeface="Rockwell Light"/>
                        </a:rPr>
                        <a:t>Bourbon </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8E8EA"/>
                    </a:solidFill>
                  </a:tcPr>
                </a:tc>
                <a:tc>
                  <a:txBody>
                    <a:bodyPr/>
                    <a:lstStyle/>
                    <a:p>
                      <a:pPr marL="0" lvl="0" indent="0" algn="l">
                        <a:buNone/>
                      </a:pPr>
                      <a:r>
                        <a:rPr lang="en-US" sz="1800" noProof="0">
                          <a:latin typeface="Rockwell Light"/>
                        </a:rPr>
                        <a:t>0 - 30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30 - 60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60 - 100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extLst>
                  <a:ext uri="{0D108BD9-81ED-4DB2-BD59-A6C34878D82A}">
                    <a16:rowId xmlns:a16="http://schemas.microsoft.com/office/drawing/2014/main" val="2009720201"/>
                  </a:ext>
                </a:extLst>
              </a:tr>
              <a:tr h="370838">
                <a:tc>
                  <a:txBody>
                    <a:bodyPr/>
                    <a:lstStyle/>
                    <a:p>
                      <a:pPr lvl="0">
                        <a:buNone/>
                      </a:pPr>
                      <a:r>
                        <a:rPr lang="en-US" sz="1800" b="0" i="0" u="none" strike="noStrike" noProof="0">
                          <a:solidFill>
                            <a:srgbClr val="000000"/>
                          </a:solidFill>
                          <a:latin typeface="Rockwell Light"/>
                        </a:rPr>
                        <a:t>Liquor </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8E8EA"/>
                    </a:solidFill>
                  </a:tcPr>
                </a:tc>
                <a:tc>
                  <a:txBody>
                    <a:bodyPr/>
                    <a:lstStyle/>
                    <a:p>
                      <a:pPr marL="0" lvl="0" indent="0" algn="l">
                        <a:buNone/>
                      </a:pPr>
                      <a:r>
                        <a:rPr lang="en-US" sz="1800" noProof="0">
                          <a:latin typeface="Rockwell Light"/>
                        </a:rPr>
                        <a:t>0 - 10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10 - 35</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35 - 80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extLst>
                  <a:ext uri="{0D108BD9-81ED-4DB2-BD59-A6C34878D82A}">
                    <a16:rowId xmlns:a16="http://schemas.microsoft.com/office/drawing/2014/main" val="22520932"/>
                  </a:ext>
                </a:extLst>
              </a:tr>
              <a:tr h="370839">
                <a:tc>
                  <a:txBody>
                    <a:bodyPr/>
                    <a:lstStyle/>
                    <a:p>
                      <a:pPr lvl="0">
                        <a:buNone/>
                      </a:pPr>
                      <a:r>
                        <a:rPr lang="en-US" sz="1800" b="0" i="0" u="none" strike="noStrike" noProof="0">
                          <a:solidFill>
                            <a:srgbClr val="000000"/>
                          </a:solidFill>
                          <a:latin typeface="Rockwell Light"/>
                        </a:rPr>
                        <a:t>Brandy</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8E8EA"/>
                    </a:solidFill>
                  </a:tcPr>
                </a:tc>
                <a:tc>
                  <a:txBody>
                    <a:bodyPr/>
                    <a:lstStyle/>
                    <a:p>
                      <a:pPr lvl="0" algn="l">
                        <a:buNone/>
                      </a:pPr>
                      <a:r>
                        <a:rPr lang="en-US" sz="1800" noProof="0">
                          <a:latin typeface="Rockwell Light"/>
                        </a:rPr>
                        <a:t>0 – 30 </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30 - 60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60 - 150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extLst>
                  <a:ext uri="{0D108BD9-81ED-4DB2-BD59-A6C34878D82A}">
                    <a16:rowId xmlns:a16="http://schemas.microsoft.com/office/drawing/2014/main" val="167673352"/>
                  </a:ext>
                </a:extLst>
              </a:tr>
              <a:tr h="370838">
                <a:tc>
                  <a:txBody>
                    <a:bodyPr/>
                    <a:lstStyle/>
                    <a:p>
                      <a:pPr lvl="0">
                        <a:buNone/>
                      </a:pPr>
                      <a:r>
                        <a:rPr lang="en-US" sz="1800" b="0" i="0" u="none" strike="noStrike" noProof="0">
                          <a:solidFill>
                            <a:srgbClr val="000000"/>
                          </a:solidFill>
                          <a:latin typeface="Rockwell Light"/>
                        </a:rPr>
                        <a:t>Scotch </a:t>
                      </a:r>
                      <a:endParaRPr lang="en-US" sz="1800" noProof="0"/>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8E8EA"/>
                    </a:solidFill>
                  </a:tcPr>
                </a:tc>
                <a:tc>
                  <a:txBody>
                    <a:bodyPr/>
                    <a:lstStyle/>
                    <a:p>
                      <a:pPr lvl="0" algn="l">
                        <a:buNone/>
                      </a:pPr>
                      <a:r>
                        <a:rPr lang="en-US" sz="1800" noProof="0">
                          <a:latin typeface="Rockwell Light"/>
                        </a:rPr>
                        <a:t>0 - 25</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25 - 40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40 - 150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extLst>
                  <a:ext uri="{0D108BD9-81ED-4DB2-BD59-A6C34878D82A}">
                    <a16:rowId xmlns:a16="http://schemas.microsoft.com/office/drawing/2014/main" val="4040302127"/>
                  </a:ext>
                </a:extLst>
              </a:tr>
              <a:tr h="370838">
                <a:tc>
                  <a:txBody>
                    <a:bodyPr/>
                    <a:lstStyle/>
                    <a:p>
                      <a:pPr lvl="0">
                        <a:buNone/>
                      </a:pPr>
                      <a:r>
                        <a:rPr lang="en-US" sz="1800" b="0" i="0" u="none" strike="noStrike" noProof="0">
                          <a:solidFill>
                            <a:srgbClr val="000000"/>
                          </a:solidFill>
                          <a:latin typeface="Rockwell Light"/>
                        </a:rPr>
                        <a:t>Schnapps </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8E8EA"/>
                    </a:solidFill>
                  </a:tcPr>
                </a:tc>
                <a:tc>
                  <a:txBody>
                    <a:bodyPr/>
                    <a:lstStyle/>
                    <a:p>
                      <a:pPr lvl="0" algn="l">
                        <a:buNone/>
                      </a:pPr>
                      <a:r>
                        <a:rPr lang="en-US" sz="1800" noProof="0">
                          <a:latin typeface="Rockwell Light"/>
                        </a:rPr>
                        <a:t>0 - 20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20 - 50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50 - 100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extLst>
                  <a:ext uri="{0D108BD9-81ED-4DB2-BD59-A6C34878D82A}">
                    <a16:rowId xmlns:a16="http://schemas.microsoft.com/office/drawing/2014/main" val="4096405371"/>
                  </a:ext>
                </a:extLst>
              </a:tr>
              <a:tr h="370838">
                <a:tc>
                  <a:txBody>
                    <a:bodyPr/>
                    <a:lstStyle/>
                    <a:p>
                      <a:pPr lvl="0">
                        <a:buNone/>
                      </a:pPr>
                      <a:r>
                        <a:rPr lang="en-US" sz="1800" b="0" i="0" u="none" strike="noStrike" noProof="0">
                          <a:solidFill>
                            <a:srgbClr val="000000"/>
                          </a:solidFill>
                          <a:latin typeface="Rockwell Light"/>
                        </a:rPr>
                        <a:t>Giftset</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rgbClr val="E8E8EA"/>
                    </a:solidFill>
                  </a:tcPr>
                </a:tc>
                <a:tc>
                  <a:txBody>
                    <a:bodyPr/>
                    <a:lstStyle/>
                    <a:p>
                      <a:pPr lvl="0" algn="l">
                        <a:buNone/>
                      </a:pPr>
                      <a:r>
                        <a:rPr lang="en-US" sz="1800" noProof="0">
                          <a:latin typeface="Rockwell Light"/>
                        </a:rPr>
                        <a:t>0 - 40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40 - 100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tc>
                  <a:txBody>
                    <a:bodyPr/>
                    <a:lstStyle/>
                    <a:p>
                      <a:pPr lvl="0" algn="l">
                        <a:buNone/>
                      </a:pPr>
                      <a:r>
                        <a:rPr lang="en-US" sz="1800" noProof="0">
                          <a:latin typeface="Rockwell Light"/>
                        </a:rPr>
                        <a:t>100 - 200</a:t>
                      </a:r>
                    </a:p>
                  </a:txBody>
                  <a:tcPr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noFill/>
                  </a:tcPr>
                </a:tc>
                <a:extLst>
                  <a:ext uri="{0D108BD9-81ED-4DB2-BD59-A6C34878D82A}">
                    <a16:rowId xmlns:a16="http://schemas.microsoft.com/office/drawing/2014/main" val="3951227546"/>
                  </a:ext>
                </a:extLst>
              </a:tr>
              <a:tr h="370840">
                <a:tc>
                  <a:txBody>
                    <a:bodyPr/>
                    <a:lstStyle/>
                    <a:p>
                      <a:pPr lvl="0">
                        <a:buNone/>
                      </a:pPr>
                      <a:r>
                        <a:rPr lang="en-US" sz="1800" b="0" i="0" u="none" strike="noStrike" noProof="0">
                          <a:solidFill>
                            <a:srgbClr val="000000"/>
                          </a:solidFill>
                          <a:latin typeface="Rockwell Light"/>
                        </a:rPr>
                        <a:t>Gin </a:t>
                      </a:r>
                      <a:endParaRPr lang="en-US" sz="18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E8EA"/>
                    </a:solidFill>
                  </a:tcPr>
                </a:tc>
                <a:tc>
                  <a:txBody>
                    <a:bodyPr/>
                    <a:lstStyle/>
                    <a:p>
                      <a:pPr algn="l"/>
                      <a:r>
                        <a:rPr lang="en-US" sz="1800" noProof="0">
                          <a:latin typeface="Rockwell Light"/>
                        </a:rPr>
                        <a:t>0 - 20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20 - 40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noProof="0">
                          <a:latin typeface="Rockwell Light"/>
                        </a:rPr>
                        <a:t>40 - 100</a:t>
                      </a:r>
                      <a:endParaRPr lang="en-US" sz="1800" noProof="0">
                        <a:latin typeface="Rockwell Light" panose="0204030302010202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7480"/>
                  </a:ext>
                </a:extLst>
              </a:tr>
            </a:tbl>
          </a:graphicData>
        </a:graphic>
      </p:graphicFrame>
      <p:pic>
        <p:nvPicPr>
          <p:cNvPr id="7" name="Picture 2">
            <a:extLst>
              <a:ext uri="{FF2B5EF4-FFF2-40B4-BE49-F238E27FC236}">
                <a16:creationId xmlns:a16="http://schemas.microsoft.com/office/drawing/2014/main" id="{D17DF09A-FCEF-4F5F-30BB-5A13922C717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497E2B-1363-9B11-7403-A33E0CF8E45D}"/>
              </a:ext>
            </a:extLst>
          </p:cNvPr>
          <p:cNvSpPr txBox="1"/>
          <p:nvPr/>
        </p:nvSpPr>
        <p:spPr>
          <a:xfrm>
            <a:off x="94489" y="3545511"/>
            <a:ext cx="4111851" cy="3554819"/>
          </a:xfrm>
          <a:prstGeom prst="rect">
            <a:avLst/>
          </a:prstGeom>
          <a:noFill/>
        </p:spPr>
        <p:txBody>
          <a:bodyPr wrap="square">
            <a:spAutoFit/>
          </a:bodyPr>
          <a:lstStyle/>
          <a:p>
            <a:r>
              <a:rPr lang="en-US" sz="900">
                <a:effectLst/>
                <a:hlinkClick r:id="rId4"/>
              </a:rPr>
              <a:t>https://beveragespirit.com/premium-vs-budget-vodka/</a:t>
            </a:r>
            <a:r>
              <a:rPr lang="en-US" sz="900"/>
              <a:t> </a:t>
            </a:r>
            <a:endParaRPr lang="en-US" sz="900">
              <a:latin typeface="Rockwell Light" panose="02040303020102020203" pitchFamily="18" charset="0"/>
            </a:endParaRPr>
          </a:p>
          <a:p>
            <a:r>
              <a:rPr lang="en-US" sz="900">
                <a:effectLst/>
                <a:hlinkClick r:id="rId5"/>
              </a:rPr>
              <a:t>https://www.liquor.com/best-cheap-alcohol-5076117</a:t>
            </a:r>
            <a:r>
              <a:rPr lang="en-US" sz="900">
                <a:hlinkClick r:id="rId5"/>
              </a:rPr>
              <a:t>\</a:t>
            </a:r>
            <a:endParaRPr lang="en-US" sz="900"/>
          </a:p>
          <a:p>
            <a:r>
              <a:rPr lang="en-US" sz="900">
                <a:effectLst/>
                <a:hlinkClick r:id="rId6"/>
              </a:rPr>
              <a:t>https://robbreport.com/food-drink/spirits/gallery/best-bottled-canned-cocktails-premade-drinks-1234653320/creditlivewireholytygermain/</a:t>
            </a:r>
            <a:endParaRPr lang="en-US" sz="900">
              <a:effectLst/>
            </a:endParaRPr>
          </a:p>
          <a:p>
            <a:r>
              <a:rPr lang="en-US" sz="900" noProof="0">
                <a:latin typeface="Rockwell Light" panose="02040303020102020203" pitchFamily="18" charset="0"/>
                <a:hlinkClick r:id="rId7"/>
              </a:rPr>
              <a:t>https://www.cosmopolitan.com/uk/lifestyle/food-and-drink/g37664570/best-bottled-cocktails/</a:t>
            </a:r>
            <a:endParaRPr lang="en-US" sz="900" noProof="0">
              <a:latin typeface="Rockwell Light" panose="02040303020102020203" pitchFamily="18" charset="0"/>
            </a:endParaRPr>
          </a:p>
          <a:p>
            <a:r>
              <a:rPr lang="en-US" sz="900" noProof="0">
                <a:latin typeface="Rockwell Light" panose="02040303020102020203" pitchFamily="18" charset="0"/>
                <a:hlinkClick r:id="rId8"/>
              </a:rPr>
              <a:t>https://mezcalpro.com/blog/what-is-the-price-of-mezcal-heres-how-much-youll-pay/</a:t>
            </a:r>
            <a:endParaRPr lang="en-US" sz="900">
              <a:latin typeface="Rockwell Light" panose="02040303020102020203" pitchFamily="18" charset="0"/>
            </a:endParaRPr>
          </a:p>
          <a:p>
            <a:r>
              <a:rPr lang="en-US" sz="900" noProof="0">
                <a:latin typeface="Rockwell Light" panose="02040303020102020203" pitchFamily="18" charset="0"/>
                <a:hlinkClick r:id="rId9"/>
              </a:rPr>
              <a:t>https://shunbeer.com/article/what-the-cheapest-beer-to-buy</a:t>
            </a:r>
            <a:endParaRPr lang="en-US" sz="900" noProof="0">
              <a:latin typeface="Rockwell Light" panose="02040303020102020203" pitchFamily="18" charset="0"/>
            </a:endParaRPr>
          </a:p>
          <a:p>
            <a:r>
              <a:rPr lang="en-US" sz="900">
                <a:effectLst/>
                <a:hlinkClick r:id="rId10"/>
              </a:rPr>
              <a:t>https://www.caskers.com/spirits/other/liqueur/?price=0-50&amp;srsltid=AfmBOoqPEjArL3J504yXiyBh8M86mAzr0OARxEjGvPjet9lJyDcOs_RL&amp;utm_source=chatgpt.com</a:t>
            </a:r>
            <a:endParaRPr lang="en-US" sz="900">
              <a:effectLst/>
              <a:latin typeface="Rockwell Light" panose="02040303020102020203" pitchFamily="18" charset="0"/>
            </a:endParaRPr>
          </a:p>
          <a:p>
            <a:r>
              <a:rPr lang="en-US" sz="900">
                <a:effectLst/>
                <a:hlinkClick r:id="rId11"/>
              </a:rPr>
              <a:t>https://www.cocktailogy.com/apple-liqueur/</a:t>
            </a:r>
            <a:endParaRPr lang="en-US" sz="900">
              <a:latin typeface="Rockwell Light" panose="02040303020102020203" pitchFamily="18" charset="0"/>
            </a:endParaRPr>
          </a:p>
          <a:p>
            <a:r>
              <a:rPr lang="en-US" sz="900">
                <a:effectLst/>
                <a:hlinkClick r:id="rId12"/>
              </a:rPr>
              <a:t>https://www.tastingtable.com/1560573/how-much-pay-good-gin-expert/</a:t>
            </a:r>
            <a:endParaRPr lang="en-US" sz="900">
              <a:effectLst/>
              <a:latin typeface="Rockwell Light" panose="02040303020102020203" pitchFamily="18" charset="0"/>
            </a:endParaRPr>
          </a:p>
          <a:p>
            <a:r>
              <a:rPr lang="en-US" sz="900">
                <a:effectLst/>
                <a:hlinkClick r:id="rId13"/>
              </a:rPr>
              <a:t>https://homediningkitchen.com/how-much-is-a-bottle-of-rum/</a:t>
            </a:r>
            <a:endParaRPr lang="en-US" sz="900">
              <a:latin typeface="Rockwell Light" panose="02040303020102020203" pitchFamily="18" charset="0"/>
            </a:endParaRPr>
          </a:p>
          <a:p>
            <a:r>
              <a:rPr lang="en-US" sz="900" noProof="0">
                <a:latin typeface="Rockwell Light" panose="02040303020102020203" pitchFamily="18" charset="0"/>
                <a:hlinkClick r:id="rId14"/>
              </a:rPr>
              <a:t>https://whiskyride.com/whisky/differences-between-cheap-and-expensive-whiskey/</a:t>
            </a:r>
            <a:endParaRPr lang="en-US" sz="900" noProof="0">
              <a:latin typeface="Rockwell Light" panose="02040303020102020203" pitchFamily="18" charset="0"/>
            </a:endParaRPr>
          </a:p>
          <a:p>
            <a:r>
              <a:rPr lang="en-US" sz="900">
                <a:effectLst/>
                <a:hlinkClick r:id="rId14"/>
              </a:rPr>
              <a:t>https://whiskyride.com/whisky/differences-between-cheap-and-expensive-whiskey/</a:t>
            </a:r>
            <a:r>
              <a:rPr lang="en-US" sz="900"/>
              <a:t> </a:t>
            </a:r>
            <a:endParaRPr lang="en-US" sz="900">
              <a:latin typeface="Rockwell Light" panose="02040303020102020203" pitchFamily="18" charset="0"/>
            </a:endParaRPr>
          </a:p>
          <a:p>
            <a:r>
              <a:rPr lang="en-US" sz="900">
                <a:effectLst/>
                <a:hlinkClick r:id="rId15"/>
              </a:rPr>
              <a:t>https://www.bourbonandwhisky.com/blog/bourbon-price-guide/</a:t>
            </a:r>
            <a:r>
              <a:rPr lang="en-US" sz="900"/>
              <a:t> </a:t>
            </a:r>
            <a:endParaRPr lang="en-US" sz="900">
              <a:latin typeface="Rockwell Light" panose="02040303020102020203" pitchFamily="18" charset="0"/>
            </a:endParaRPr>
          </a:p>
          <a:p>
            <a:r>
              <a:rPr lang="en-US" sz="900">
                <a:effectLst/>
                <a:hlinkClick r:id="rId16"/>
              </a:rPr>
              <a:t>https://spiritedagave.com/decoding-liquor-price-categories/</a:t>
            </a:r>
            <a:endParaRPr lang="en-US" sz="900">
              <a:effectLst/>
              <a:latin typeface="Rockwell Light" panose="02040303020102020203" pitchFamily="18" charset="0"/>
            </a:endParaRPr>
          </a:p>
          <a:p>
            <a:r>
              <a:rPr lang="en-US" sz="900">
                <a:effectLst/>
                <a:hlinkClick r:id="rId14"/>
              </a:rPr>
              <a:t>https://whiskyride.com/whisky/differences-between-cheap-and-expensive-whiskey/</a:t>
            </a:r>
            <a:endParaRPr lang="en-US" sz="900" noProof="0">
              <a:latin typeface="Rockwell Light" panose="02040303020102020203" pitchFamily="18" charset="0"/>
            </a:endParaRPr>
          </a:p>
          <a:p>
            <a:endParaRPr lang="en-US" sz="900" noProof="0">
              <a:latin typeface="Rockwell Light" panose="02040303020102020203" pitchFamily="18" charset="0"/>
            </a:endParaRPr>
          </a:p>
          <a:p>
            <a:endParaRPr lang="en-US" sz="900" noProof="0">
              <a:highlight>
                <a:srgbClr val="FFFF00"/>
              </a:highlight>
              <a:latin typeface="Rockwell Light" panose="02040303020102020203" pitchFamily="18" charset="0"/>
            </a:endParaRPr>
          </a:p>
        </p:txBody>
      </p:sp>
      <p:sp>
        <p:nvSpPr>
          <p:cNvPr id="3" name="Title 1">
            <a:extLst>
              <a:ext uri="{FF2B5EF4-FFF2-40B4-BE49-F238E27FC236}">
                <a16:creationId xmlns:a16="http://schemas.microsoft.com/office/drawing/2014/main" id="{28E64C52-F34C-6045-8CF3-539B85D65F66}"/>
              </a:ext>
            </a:extLst>
          </p:cNvPr>
          <p:cNvSpPr txBox="1">
            <a:spLocks/>
          </p:cNvSpPr>
          <p:nvPr/>
        </p:nvSpPr>
        <p:spPr>
          <a:xfrm>
            <a:off x="752324" y="1133060"/>
            <a:ext cx="4780132" cy="107740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noProof="0">
                <a:latin typeface="Rockwell Light" panose="02040303020102020203" pitchFamily="18" charset="0"/>
              </a:rPr>
              <a:t>ANNEX 1 </a:t>
            </a:r>
          </a:p>
          <a:p>
            <a:r>
              <a:rPr lang="en-US" sz="2800" noProof="0">
                <a:latin typeface="Rockwell Light" panose="02040303020102020203" pitchFamily="18" charset="0"/>
              </a:rPr>
              <a:t>Price category ranges (in USD)</a:t>
            </a:r>
            <a:endParaRPr lang="en-US" sz="2800" noProof="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45667DAC-B285-5BE0-4554-35A29FE3AC13}"/>
              </a:ext>
            </a:extLst>
          </p:cNvPr>
          <p:cNvCxnSpPr/>
          <p:nvPr/>
        </p:nvCxnSpPr>
        <p:spPr>
          <a:xfrm>
            <a:off x="839788" y="205740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5" name="Rectangle 3">
            <a:extLst>
              <a:ext uri="{FF2B5EF4-FFF2-40B4-BE49-F238E27FC236}">
                <a16:creationId xmlns:a16="http://schemas.microsoft.com/office/drawing/2014/main" id="{A37F5606-A620-A747-67BC-05A3135918AA}"/>
              </a:ext>
            </a:extLst>
          </p:cNvPr>
          <p:cNvSpPr>
            <a:spLocks noChangeArrowheads="1"/>
          </p:cNvSpPr>
          <p:nvPr/>
        </p:nvSpPr>
        <p:spPr bwMode="auto">
          <a:xfrm>
            <a:off x="0" y="-630942"/>
            <a:ext cx="12192000"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KZ" altLang="ru-KZ" sz="1800" b="0" i="0" u="none" strike="noStrike" cap="none" normalizeH="0" baseline="0">
                <a:ln>
                  <a:noFill/>
                </a:ln>
                <a:solidFill>
                  <a:schemeClr val="tx1"/>
                </a:solidFill>
                <a:effectLst/>
                <a:latin typeface="Arial" panose="020B0604020202020204" pitchFamily="34" charset="0"/>
              </a:rPr>
              <a:t>  </a:t>
            </a:r>
            <a:r>
              <a:rPr lang="ru-KZ" altLang="ru-KZ" sz="7600">
                <a:latin typeface="Arial" panose="020B0604020202020204" pitchFamily="34" charset="0"/>
              </a:rPr>
              <a:t> </a:t>
            </a:r>
            <a:r>
              <a:rPr kumimoji="0" lang="ru-KZ" altLang="ru-KZ" sz="1800" b="0" i="0" u="none" strike="noStrike" cap="none" normalizeH="0" baseline="0">
                <a:ln>
                  <a:noFill/>
                </a:ln>
                <a:solidFill>
                  <a:schemeClr val="tx1"/>
                </a:solidFill>
                <a:effectLst/>
                <a:latin typeface="Arial" panose="020B0604020202020204" pitchFamily="34" charset="0"/>
              </a:rPr>
              <a:t>​ </a:t>
            </a:r>
          </a:p>
        </p:txBody>
      </p:sp>
      <p:pic>
        <p:nvPicPr>
          <p:cNvPr id="1028" name="Picture 4">
            <a:hlinkClick r:id="rId8"/>
            <a:extLst>
              <a:ext uri="{FF2B5EF4-FFF2-40B4-BE49-F238E27FC236}">
                <a16:creationId xmlns:a16="http://schemas.microsoft.com/office/drawing/2014/main" id="{8C86F9A1-ACB1-E0AF-4572-6E3664F355E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06340" y="5322920"/>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32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5074-2E2B-720F-9E60-1578473956BB}"/>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5428B1CE-375A-6EAC-5711-87514ED568BB}"/>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6361A9-20C0-F6CE-7A4E-34C33F5FE150}"/>
              </a:ext>
            </a:extLst>
          </p:cNvPr>
          <p:cNvSpPr txBox="1"/>
          <p:nvPr/>
        </p:nvSpPr>
        <p:spPr>
          <a:xfrm>
            <a:off x="660174" y="2580255"/>
            <a:ext cx="10174603" cy="3416320"/>
          </a:xfrm>
          <a:prstGeom prst="rect">
            <a:avLst/>
          </a:prstGeom>
          <a:noFill/>
        </p:spPr>
        <p:txBody>
          <a:bodyPr wrap="square">
            <a:spAutoFit/>
          </a:bodyPr>
          <a:lstStyle/>
          <a:p>
            <a:r>
              <a:rPr lang="en-US" sz="1200">
                <a:effectLst/>
                <a:latin typeface="Rockwell Light" panose="02040303020102020203" pitchFamily="18" charset="0"/>
                <a:hlinkClick r:id="rId4"/>
              </a:rPr>
              <a:t>https://beveragespirit.com/premium-vs-budget-vodka/</a:t>
            </a:r>
            <a:r>
              <a:rPr lang="en-US" sz="1200">
                <a:latin typeface="Rockwell Light" panose="02040303020102020203" pitchFamily="18" charset="0"/>
              </a:rPr>
              <a:t> </a:t>
            </a:r>
          </a:p>
          <a:p>
            <a:r>
              <a:rPr lang="en-US" sz="1200">
                <a:effectLst/>
                <a:latin typeface="Rockwell Light" panose="02040303020102020203" pitchFamily="18" charset="0"/>
                <a:hlinkClick r:id="rId5"/>
              </a:rPr>
              <a:t>https://www.liquor.com/best-cheap-alcohol-5076117</a:t>
            </a:r>
            <a:r>
              <a:rPr lang="en-US" sz="1200">
                <a:latin typeface="Rockwell Light" panose="02040303020102020203" pitchFamily="18" charset="0"/>
                <a:hlinkClick r:id="rId5"/>
              </a:rPr>
              <a:t>\</a:t>
            </a:r>
            <a:endParaRPr lang="en-US" sz="1200">
              <a:latin typeface="Rockwell Light" panose="02040303020102020203" pitchFamily="18" charset="0"/>
            </a:endParaRPr>
          </a:p>
          <a:p>
            <a:r>
              <a:rPr lang="en-US" sz="1200">
                <a:effectLst/>
                <a:latin typeface="Rockwell Light" panose="02040303020102020203" pitchFamily="18" charset="0"/>
                <a:hlinkClick r:id="rId6"/>
              </a:rPr>
              <a:t>https://robbreport.com/food-drink/spirits/gallery/best-bottled-canned-cocktails-premade-drinks-1234653320/creditlivewireholytygermain/</a:t>
            </a:r>
            <a:endParaRPr lang="en-US" sz="1200">
              <a:effectLst/>
              <a:latin typeface="Rockwell Light" panose="02040303020102020203" pitchFamily="18" charset="0"/>
            </a:endParaRPr>
          </a:p>
          <a:p>
            <a:r>
              <a:rPr lang="en-US" sz="1200" noProof="0">
                <a:latin typeface="Rockwell Light" panose="02040303020102020203" pitchFamily="18" charset="0"/>
                <a:hlinkClick r:id="rId7"/>
              </a:rPr>
              <a:t>https://www.cosmopolitan.com/uk/lifestyle/food-and-drink/g37664570/best-bottled-cocktails/</a:t>
            </a:r>
            <a:endParaRPr lang="en-US" sz="1200" noProof="0">
              <a:latin typeface="Rockwell Light" panose="02040303020102020203" pitchFamily="18" charset="0"/>
            </a:endParaRPr>
          </a:p>
          <a:p>
            <a:r>
              <a:rPr lang="en-US" sz="1200" noProof="0">
                <a:latin typeface="Rockwell Light" panose="02040303020102020203" pitchFamily="18" charset="0"/>
                <a:hlinkClick r:id="rId8"/>
              </a:rPr>
              <a:t>https://mezcalpro.com/blog/what-is-the-price-of-mezcal-heres-how-much-youll-pay/</a:t>
            </a:r>
            <a:endParaRPr lang="en-US" sz="1200">
              <a:latin typeface="Rockwell Light" panose="02040303020102020203" pitchFamily="18" charset="0"/>
            </a:endParaRPr>
          </a:p>
          <a:p>
            <a:r>
              <a:rPr lang="en-US" sz="1200" noProof="0">
                <a:latin typeface="Rockwell Light" panose="02040303020102020203" pitchFamily="18" charset="0"/>
                <a:hlinkClick r:id="rId9"/>
              </a:rPr>
              <a:t>https://shunbeer.com/article/what-the-cheapest-beer-to-buy</a:t>
            </a:r>
            <a:endParaRPr lang="en-US" sz="1200" noProof="0">
              <a:latin typeface="Rockwell Light" panose="02040303020102020203" pitchFamily="18" charset="0"/>
            </a:endParaRPr>
          </a:p>
          <a:p>
            <a:r>
              <a:rPr lang="en-US" sz="1200">
                <a:effectLst/>
                <a:latin typeface="Rockwell Light" panose="02040303020102020203" pitchFamily="18" charset="0"/>
                <a:hlinkClick r:id="rId10"/>
              </a:rPr>
              <a:t>https://www.caskers.com/spirits/other/liqueur/?price=0-50&amp;srsltid=AfmBOoqPEjArL3J504yXiyBh8M86mAzr0OARxEjGvPjet9lJyDcOs_RL&amp;utm_source=chatgpt.com</a:t>
            </a:r>
            <a:endParaRPr lang="en-US" sz="1200">
              <a:effectLst/>
              <a:latin typeface="Rockwell Light" panose="02040303020102020203" pitchFamily="18" charset="0"/>
            </a:endParaRPr>
          </a:p>
          <a:p>
            <a:r>
              <a:rPr lang="en-US" sz="1200">
                <a:effectLst/>
                <a:latin typeface="Rockwell Light" panose="02040303020102020203" pitchFamily="18" charset="0"/>
                <a:hlinkClick r:id="rId11"/>
              </a:rPr>
              <a:t>https://www.cocktailogy.com/apple-liqueur/</a:t>
            </a:r>
            <a:endParaRPr lang="en-US" sz="1200">
              <a:latin typeface="Rockwell Light" panose="02040303020102020203" pitchFamily="18" charset="0"/>
            </a:endParaRPr>
          </a:p>
          <a:p>
            <a:r>
              <a:rPr lang="en-US" sz="1200">
                <a:effectLst/>
                <a:latin typeface="Rockwell Light" panose="02040303020102020203" pitchFamily="18" charset="0"/>
                <a:hlinkClick r:id="rId12"/>
              </a:rPr>
              <a:t>https://www.tastingtable.com/1560573/how-much-pay-good-gin-expert/</a:t>
            </a:r>
            <a:endParaRPr lang="en-US" sz="1200">
              <a:effectLst/>
              <a:latin typeface="Rockwell Light" panose="02040303020102020203" pitchFamily="18" charset="0"/>
            </a:endParaRPr>
          </a:p>
          <a:p>
            <a:r>
              <a:rPr lang="en-US" sz="1200">
                <a:effectLst/>
                <a:latin typeface="Rockwell Light" panose="02040303020102020203" pitchFamily="18" charset="0"/>
                <a:hlinkClick r:id="rId13"/>
              </a:rPr>
              <a:t>https://homediningkitchen.com/how-much-is-a-bottle-of-rum/</a:t>
            </a:r>
            <a:endParaRPr lang="en-US" sz="1200">
              <a:latin typeface="Rockwell Light" panose="02040303020102020203" pitchFamily="18" charset="0"/>
            </a:endParaRPr>
          </a:p>
          <a:p>
            <a:r>
              <a:rPr lang="en-US" sz="1200" noProof="0">
                <a:latin typeface="Rockwell Light" panose="02040303020102020203" pitchFamily="18" charset="0"/>
                <a:hlinkClick r:id="rId14"/>
              </a:rPr>
              <a:t>https://whiskyride.com/whisky/differences-between-cheap-and-expensive-whiskey/</a:t>
            </a:r>
            <a:endParaRPr lang="en-US" sz="1200" noProof="0">
              <a:latin typeface="Rockwell Light" panose="02040303020102020203" pitchFamily="18" charset="0"/>
            </a:endParaRPr>
          </a:p>
          <a:p>
            <a:r>
              <a:rPr lang="en-US" sz="1200">
                <a:effectLst/>
                <a:latin typeface="Rockwell Light" panose="02040303020102020203" pitchFamily="18" charset="0"/>
                <a:hlinkClick r:id="rId14"/>
              </a:rPr>
              <a:t>https://whiskyride.com/whisky/differences-between-cheap-and-expensive-whiskey/</a:t>
            </a:r>
            <a:r>
              <a:rPr lang="en-US" sz="1200">
                <a:latin typeface="Rockwell Light" panose="02040303020102020203" pitchFamily="18" charset="0"/>
              </a:rPr>
              <a:t> </a:t>
            </a:r>
          </a:p>
          <a:p>
            <a:r>
              <a:rPr lang="en-US" sz="1200">
                <a:effectLst/>
                <a:latin typeface="Rockwell Light" panose="02040303020102020203" pitchFamily="18" charset="0"/>
                <a:hlinkClick r:id="rId15"/>
              </a:rPr>
              <a:t>https://www.bourbonandwhisky.com/blog/bourbon-price-guide/</a:t>
            </a:r>
            <a:r>
              <a:rPr lang="en-US" sz="1200">
                <a:latin typeface="Rockwell Light" panose="02040303020102020203" pitchFamily="18" charset="0"/>
              </a:rPr>
              <a:t> </a:t>
            </a:r>
          </a:p>
          <a:p>
            <a:r>
              <a:rPr lang="en-US" sz="1200">
                <a:effectLst/>
                <a:latin typeface="Rockwell Light" panose="02040303020102020203" pitchFamily="18" charset="0"/>
                <a:hlinkClick r:id="rId16"/>
              </a:rPr>
              <a:t>https://spiritedagave.com/decoding-liquor-price-categories/</a:t>
            </a:r>
            <a:endParaRPr lang="en-US" sz="1200">
              <a:effectLst/>
              <a:latin typeface="Rockwell Light" panose="02040303020102020203" pitchFamily="18" charset="0"/>
            </a:endParaRPr>
          </a:p>
          <a:p>
            <a:r>
              <a:rPr lang="en-US" sz="1200">
                <a:effectLst/>
                <a:latin typeface="Rockwell Light" panose="02040303020102020203" pitchFamily="18" charset="0"/>
                <a:hlinkClick r:id="rId14"/>
              </a:rPr>
              <a:t>https://whiskyride.com/whisky/differences-between-cheap-and-expensive-whiskey/</a:t>
            </a:r>
            <a:endParaRPr lang="en-US" sz="1200" noProof="0">
              <a:latin typeface="Rockwell Light" panose="02040303020102020203" pitchFamily="18" charset="0"/>
            </a:endParaRPr>
          </a:p>
          <a:p>
            <a:endParaRPr lang="en-US" sz="1200" noProof="0">
              <a:latin typeface="Rockwell Light" panose="02040303020102020203" pitchFamily="18" charset="0"/>
            </a:endParaRPr>
          </a:p>
          <a:p>
            <a:endParaRPr lang="en-US" sz="1200" noProof="0">
              <a:highlight>
                <a:srgbClr val="FFFF00"/>
              </a:highlight>
              <a:latin typeface="Rockwell Light" panose="02040303020102020203" pitchFamily="18" charset="0"/>
            </a:endParaRPr>
          </a:p>
        </p:txBody>
      </p:sp>
      <p:sp>
        <p:nvSpPr>
          <p:cNvPr id="3" name="Title 1">
            <a:extLst>
              <a:ext uri="{FF2B5EF4-FFF2-40B4-BE49-F238E27FC236}">
                <a16:creationId xmlns:a16="http://schemas.microsoft.com/office/drawing/2014/main" id="{C5BA26DA-0EAB-80D6-27D6-772D4707EA5B}"/>
              </a:ext>
            </a:extLst>
          </p:cNvPr>
          <p:cNvSpPr txBox="1">
            <a:spLocks/>
          </p:cNvSpPr>
          <p:nvPr/>
        </p:nvSpPr>
        <p:spPr>
          <a:xfrm>
            <a:off x="752324" y="1133060"/>
            <a:ext cx="4780132" cy="107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noProof="0">
                <a:latin typeface="Rockwell Light" panose="02040303020102020203" pitchFamily="18" charset="0"/>
              </a:rPr>
              <a:t>References</a:t>
            </a:r>
            <a:endParaRPr lang="en-US" sz="2800" noProof="0">
              <a:latin typeface="Rockwell Light" panose="020F0502020204030204" pitchFamily="18" charset="0"/>
            </a:endParaRPr>
          </a:p>
        </p:txBody>
      </p:sp>
      <p:cxnSp>
        <p:nvCxnSpPr>
          <p:cNvPr id="4" name="Straight Connector 3">
            <a:extLst>
              <a:ext uri="{FF2B5EF4-FFF2-40B4-BE49-F238E27FC236}">
                <a16:creationId xmlns:a16="http://schemas.microsoft.com/office/drawing/2014/main" id="{165C74DE-6836-616B-16DF-42A7AECB5FB1}"/>
              </a:ext>
            </a:extLst>
          </p:cNvPr>
          <p:cNvCxnSpPr/>
          <p:nvPr/>
        </p:nvCxnSpPr>
        <p:spPr>
          <a:xfrm>
            <a:off x="839788" y="2057400"/>
            <a:ext cx="3932237" cy="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5" name="Rectangle 3">
            <a:extLst>
              <a:ext uri="{FF2B5EF4-FFF2-40B4-BE49-F238E27FC236}">
                <a16:creationId xmlns:a16="http://schemas.microsoft.com/office/drawing/2014/main" id="{2EFA6BD0-C30C-BC9D-6E12-60975712A718}"/>
              </a:ext>
            </a:extLst>
          </p:cNvPr>
          <p:cNvSpPr>
            <a:spLocks noChangeArrowheads="1"/>
          </p:cNvSpPr>
          <p:nvPr/>
        </p:nvSpPr>
        <p:spPr bwMode="auto">
          <a:xfrm>
            <a:off x="0" y="-630942"/>
            <a:ext cx="12192000"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KZ" altLang="ru-KZ" sz="1800" b="0" i="0" u="none" strike="noStrike" cap="none" normalizeH="0" baseline="0">
                <a:ln>
                  <a:noFill/>
                </a:ln>
                <a:solidFill>
                  <a:schemeClr val="tx1"/>
                </a:solidFill>
                <a:effectLst/>
                <a:latin typeface="Arial" panose="020B0604020202020204" pitchFamily="34" charset="0"/>
              </a:rPr>
              <a:t>  </a:t>
            </a:r>
            <a:r>
              <a:rPr lang="ru-KZ" altLang="ru-KZ" sz="7600">
                <a:latin typeface="Arial" panose="020B0604020202020204" pitchFamily="34" charset="0"/>
              </a:rPr>
              <a:t> </a:t>
            </a:r>
            <a:r>
              <a:rPr kumimoji="0" lang="ru-KZ" altLang="ru-KZ" sz="1800" b="0" i="0" u="none" strike="noStrike" cap="none" normalizeH="0" baseline="0">
                <a:ln>
                  <a:noFill/>
                </a:ln>
                <a:solidFill>
                  <a:schemeClr val="tx1"/>
                </a:solidFill>
                <a:effectLst/>
                <a:latin typeface="Arial" panose="020B0604020202020204" pitchFamily="34" charset="0"/>
              </a:rPr>
              <a:t>​ </a:t>
            </a:r>
          </a:p>
        </p:txBody>
      </p:sp>
      <p:pic>
        <p:nvPicPr>
          <p:cNvPr id="1028" name="Picture 4">
            <a:hlinkClick r:id="rId8"/>
            <a:extLst>
              <a:ext uri="{FF2B5EF4-FFF2-40B4-BE49-F238E27FC236}">
                <a16:creationId xmlns:a16="http://schemas.microsoft.com/office/drawing/2014/main" id="{E79F8C21-2AFC-8817-389E-171ABCE93F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33417" y="5525474"/>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2594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6B869D4-1EEF-4B5F-AD70-79AACBAEE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noProof="0"/>
          </a:p>
        </p:txBody>
      </p:sp>
      <p:pic>
        <p:nvPicPr>
          <p:cNvPr id="3" name="Picture 2" descr="Liquor Bottle PNG Images HD | PNG All">
            <a:extLst>
              <a:ext uri="{FF2B5EF4-FFF2-40B4-BE49-F238E27FC236}">
                <a16:creationId xmlns:a16="http://schemas.microsoft.com/office/drawing/2014/main" id="{0AA6A20D-804C-26D1-F2AB-E30BA42D6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701" r="1" b="1836"/>
          <a:stretch/>
        </p:blipFill>
        <p:spPr bwMode="auto">
          <a:xfrm>
            <a:off x="8188032" y="10"/>
            <a:ext cx="4003968" cy="22287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s the Difference Between Whiskey and Whisky? What About Scotch,  Bourbon, and Rye? | Britannica">
            <a:extLst>
              <a:ext uri="{FF2B5EF4-FFF2-40B4-BE49-F238E27FC236}">
                <a16:creationId xmlns:a16="http://schemas.microsoft.com/office/drawing/2014/main" id="{54CB8007-87E6-D37B-D518-05C44DB6E0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7331" r="1" b="1764"/>
          <a:stretch/>
        </p:blipFill>
        <p:spPr bwMode="auto">
          <a:xfrm>
            <a:off x="8188029" y="2400472"/>
            <a:ext cx="4003969" cy="2057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lcohol Photos, Download The BEST Free Alcohol Stock Photos &amp; HD Images">
            <a:extLst>
              <a:ext uri="{FF2B5EF4-FFF2-40B4-BE49-F238E27FC236}">
                <a16:creationId xmlns:a16="http://schemas.microsoft.com/office/drawing/2014/main" id="{0E98FBFD-702D-61CD-AF53-0AFF87C248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15146" r="1" b="833"/>
          <a:stretch/>
        </p:blipFill>
        <p:spPr bwMode="auto">
          <a:xfrm>
            <a:off x="8188029" y="4629229"/>
            <a:ext cx="4003969" cy="22287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heers cocktail glasses hi-res stock photography and images - Page 9 - Alamy">
            <a:extLst>
              <a:ext uri="{FF2B5EF4-FFF2-40B4-BE49-F238E27FC236}">
                <a16:creationId xmlns:a16="http://schemas.microsoft.com/office/drawing/2014/main" id="{F8FEBF93-3CAF-538C-91A0-BDF4833767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13" b="13856"/>
          <a:stretch/>
        </p:blipFill>
        <p:spPr bwMode="auto">
          <a:xfrm>
            <a:off x="380898" y="730931"/>
            <a:ext cx="1267761" cy="24756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C69509-4545-EFC2-C4E4-20F1E08C8FC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723554" y="578935"/>
            <a:ext cx="3044659" cy="24686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istory and origins of vodka | Dry Martini">
            <a:extLst>
              <a:ext uri="{FF2B5EF4-FFF2-40B4-BE49-F238E27FC236}">
                <a16:creationId xmlns:a16="http://schemas.microsoft.com/office/drawing/2014/main" id="{11EC0467-ED3F-3E8C-2B84-B2079CBA93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943414" y="578935"/>
            <a:ext cx="2468623" cy="24686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heers cocktail glasses hi-res stock photography and images - Page 9 - Alamy">
            <a:extLst>
              <a:ext uri="{FF2B5EF4-FFF2-40B4-BE49-F238E27FC236}">
                <a16:creationId xmlns:a16="http://schemas.microsoft.com/office/drawing/2014/main" id="{08C7BD6B-4F3C-2D23-FC7B-D6BD9079A6D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50012" b="13856"/>
          <a:stretch/>
        </p:blipFill>
        <p:spPr bwMode="auto">
          <a:xfrm>
            <a:off x="373317" y="3835658"/>
            <a:ext cx="1265722" cy="24716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hat is alcohol? | New Scientist">
            <a:extLst>
              <a:ext uri="{FF2B5EF4-FFF2-40B4-BE49-F238E27FC236}">
                <a16:creationId xmlns:a16="http://schemas.microsoft.com/office/drawing/2014/main" id="{14AC4BDD-EB73-28DD-0697-915E316F4E0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1643189" y="3873923"/>
            <a:ext cx="3217333" cy="21475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Tequila Shot Isolated Images – Browse 18,117 Stock Photos, Vectors, and  Video | Adobe Stock">
            <a:extLst>
              <a:ext uri="{FF2B5EF4-FFF2-40B4-BE49-F238E27FC236}">
                <a16:creationId xmlns:a16="http://schemas.microsoft.com/office/drawing/2014/main" id="{BDCECAE3-658E-2F10-FCE0-B5DC6472A1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743" t="5127" r="23594" b="14320"/>
          <a:stretch/>
        </p:blipFill>
        <p:spPr bwMode="auto">
          <a:xfrm>
            <a:off x="6177041" y="3683662"/>
            <a:ext cx="2001368" cy="2464601"/>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3" descr="Tabla&#10;&#10;El contenido generado por inteligencia artificial puede ser incorrecto.">
            <a:extLst>
              <a:ext uri="{FF2B5EF4-FFF2-40B4-BE49-F238E27FC236}">
                <a16:creationId xmlns:a16="http://schemas.microsoft.com/office/drawing/2014/main" id="{53F09103-5035-497C-4C20-B13378548736}"/>
              </a:ext>
            </a:extLst>
          </p:cNvPr>
          <p:cNvPicPr>
            <a:picLocks noChangeAspect="1"/>
          </p:cNvPicPr>
          <p:nvPr/>
        </p:nvPicPr>
        <p:blipFill>
          <a:blip r:embed="rId12"/>
          <a:stretch>
            <a:fillRect/>
          </a:stretch>
        </p:blipFill>
        <p:spPr>
          <a:xfrm>
            <a:off x="808395" y="-453660"/>
            <a:ext cx="5458968" cy="4844834"/>
          </a:xfrm>
          <a:prstGeom prst="rect">
            <a:avLst/>
          </a:prstGeom>
        </p:spPr>
      </p:pic>
    </p:spTree>
    <p:extLst>
      <p:ext uri="{BB962C8B-B14F-4D97-AF65-F5344CB8AC3E}">
        <p14:creationId xmlns:p14="http://schemas.microsoft.com/office/powerpoint/2010/main" val="30366405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13F5B71-868E-8745-6D0D-24622E9590D6}"/>
              </a:ext>
            </a:extLst>
          </p:cNvPr>
          <p:cNvCxnSpPr>
            <a:cxnSpLocks/>
          </p:cNvCxnSpPr>
          <p:nvPr/>
        </p:nvCxnSpPr>
        <p:spPr>
          <a:xfrm>
            <a:off x="4163652" y="1348924"/>
            <a:ext cx="0" cy="364699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D7E23B1-5C25-0C68-B1D7-51DBD78ECDCE}"/>
              </a:ext>
            </a:extLst>
          </p:cNvPr>
          <p:cNvCxnSpPr>
            <a:cxnSpLocks/>
          </p:cNvCxnSpPr>
          <p:nvPr/>
        </p:nvCxnSpPr>
        <p:spPr>
          <a:xfrm>
            <a:off x="8100973" y="1348924"/>
            <a:ext cx="0" cy="364699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5A949FB3-0CF6-51E1-3A72-04023FA81C5E}"/>
              </a:ext>
            </a:extLst>
          </p:cNvPr>
          <p:cNvSpPr txBox="1">
            <a:spLocks/>
          </p:cNvSpPr>
          <p:nvPr/>
        </p:nvSpPr>
        <p:spPr>
          <a:xfrm>
            <a:off x="4805214" y="3799523"/>
            <a:ext cx="2790804" cy="52279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noProof="0">
                <a:latin typeface="Rockwell Light" panose="020F0502020204030204" pitchFamily="18" charset="0"/>
              </a:rPr>
              <a:t>Types of Stores</a:t>
            </a:r>
          </a:p>
        </p:txBody>
      </p:sp>
      <p:sp>
        <p:nvSpPr>
          <p:cNvPr id="7" name="Title 1">
            <a:extLst>
              <a:ext uri="{FF2B5EF4-FFF2-40B4-BE49-F238E27FC236}">
                <a16:creationId xmlns:a16="http://schemas.microsoft.com/office/drawing/2014/main" id="{5B74204F-047F-82FF-97C0-1CE19010250C}"/>
              </a:ext>
            </a:extLst>
          </p:cNvPr>
          <p:cNvSpPr txBox="1">
            <a:spLocks/>
          </p:cNvSpPr>
          <p:nvPr/>
        </p:nvSpPr>
        <p:spPr>
          <a:xfrm>
            <a:off x="731287" y="3812004"/>
            <a:ext cx="2790804" cy="52279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noProof="0">
                <a:latin typeface="Rockwell Light" panose="020F0502020204030204" pitchFamily="18" charset="0"/>
              </a:rPr>
              <a:t>Types of Alcohols</a:t>
            </a:r>
          </a:p>
        </p:txBody>
      </p:sp>
      <p:sp>
        <p:nvSpPr>
          <p:cNvPr id="8" name="Title 1">
            <a:extLst>
              <a:ext uri="{FF2B5EF4-FFF2-40B4-BE49-F238E27FC236}">
                <a16:creationId xmlns:a16="http://schemas.microsoft.com/office/drawing/2014/main" id="{F1FEDF7C-00D4-619B-FF07-7E76B328AFB3}"/>
              </a:ext>
            </a:extLst>
          </p:cNvPr>
          <p:cNvSpPr txBox="1">
            <a:spLocks/>
          </p:cNvSpPr>
          <p:nvPr/>
        </p:nvSpPr>
        <p:spPr>
          <a:xfrm>
            <a:off x="8560344" y="3803246"/>
            <a:ext cx="3132390" cy="51403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noProof="0">
                <a:latin typeface="Rockwell Light" panose="020F0502020204030204" pitchFamily="18" charset="0"/>
              </a:rPr>
              <a:t>Price categories</a:t>
            </a:r>
          </a:p>
        </p:txBody>
      </p:sp>
      <p:pic>
        <p:nvPicPr>
          <p:cNvPr id="13" name="Picture 2">
            <a:extLst>
              <a:ext uri="{FF2B5EF4-FFF2-40B4-BE49-F238E27FC236}">
                <a16:creationId xmlns:a16="http://schemas.microsoft.com/office/drawing/2014/main" id="{9DB2F93A-9A8C-B036-C816-D6800FC705EA}"/>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8E65864-ADE8-448C-8D24-6171D646FAA9}"/>
              </a:ext>
            </a:extLst>
          </p:cNvPr>
          <p:cNvSpPr txBox="1">
            <a:spLocks/>
          </p:cNvSpPr>
          <p:nvPr/>
        </p:nvSpPr>
        <p:spPr>
          <a:xfrm>
            <a:off x="731287" y="2369634"/>
            <a:ext cx="2790804" cy="52279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noProof="0">
                <a:solidFill>
                  <a:srgbClr val="C58008"/>
                </a:solidFill>
                <a:latin typeface="Rockwell Light" panose="020F0502020204030204" pitchFamily="18" charset="0"/>
              </a:rPr>
              <a:t>14</a:t>
            </a:r>
          </a:p>
        </p:txBody>
      </p:sp>
      <p:sp>
        <p:nvSpPr>
          <p:cNvPr id="14" name="Title 1">
            <a:extLst>
              <a:ext uri="{FF2B5EF4-FFF2-40B4-BE49-F238E27FC236}">
                <a16:creationId xmlns:a16="http://schemas.microsoft.com/office/drawing/2014/main" id="{DB9D6C88-4460-4223-5355-79DC7AD70293}"/>
              </a:ext>
            </a:extLst>
          </p:cNvPr>
          <p:cNvSpPr txBox="1">
            <a:spLocks/>
          </p:cNvSpPr>
          <p:nvPr/>
        </p:nvSpPr>
        <p:spPr>
          <a:xfrm>
            <a:off x="4700598" y="2369634"/>
            <a:ext cx="2790804" cy="52279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noProof="0">
                <a:solidFill>
                  <a:srgbClr val="C58008"/>
                </a:solidFill>
                <a:latin typeface="Rockwell Light" panose="020F0502020204030204" pitchFamily="18" charset="0"/>
              </a:rPr>
              <a:t>8</a:t>
            </a:r>
          </a:p>
        </p:txBody>
      </p:sp>
      <p:sp>
        <p:nvSpPr>
          <p:cNvPr id="15" name="Title 1">
            <a:extLst>
              <a:ext uri="{FF2B5EF4-FFF2-40B4-BE49-F238E27FC236}">
                <a16:creationId xmlns:a16="http://schemas.microsoft.com/office/drawing/2014/main" id="{7A2CE605-610C-349C-19ED-B6146F581DB4}"/>
              </a:ext>
            </a:extLst>
          </p:cNvPr>
          <p:cNvSpPr txBox="1">
            <a:spLocks/>
          </p:cNvSpPr>
          <p:nvPr/>
        </p:nvSpPr>
        <p:spPr>
          <a:xfrm>
            <a:off x="8562982" y="2369634"/>
            <a:ext cx="2790804" cy="52279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noProof="0">
                <a:solidFill>
                  <a:srgbClr val="C58008"/>
                </a:solidFill>
                <a:latin typeface="Rockwell Light" panose="020F0502020204030204" pitchFamily="18" charset="0"/>
              </a:rPr>
              <a:t>3</a:t>
            </a:r>
          </a:p>
        </p:txBody>
      </p:sp>
      <p:pic>
        <p:nvPicPr>
          <p:cNvPr id="2" name="Picture 6" descr="AI generated pouring beer on transparent background 42152634 PNG">
            <a:extLst>
              <a:ext uri="{FF2B5EF4-FFF2-40B4-BE49-F238E27FC236}">
                <a16:creationId xmlns:a16="http://schemas.microsoft.com/office/drawing/2014/main" id="{3333C7C8-0E38-6F92-355A-0064C8536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6075" y="-56334"/>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1458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4"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29AC8B-50DC-9D8B-DA4A-55F73851984A}"/>
            </a:ext>
          </a:extLst>
        </p:cNvPr>
        <p:cNvGrpSpPr/>
        <p:nvPr/>
      </p:nvGrpSpPr>
      <p:grpSpPr>
        <a:xfrm>
          <a:off x="0" y="0"/>
          <a:ext cx="0" cy="0"/>
          <a:chOff x="0" y="0"/>
          <a:chExt cx="0" cy="0"/>
        </a:xfrm>
      </p:grpSpPr>
      <p:pic>
        <p:nvPicPr>
          <p:cNvPr id="2" name="Picture 4" descr="280+ Whisky Glass Cheers Stock Photos, Pictures &amp; Royalty-Free Images -  iStock">
            <a:extLst>
              <a:ext uri="{FF2B5EF4-FFF2-40B4-BE49-F238E27FC236}">
                <a16:creationId xmlns:a16="http://schemas.microsoft.com/office/drawing/2014/main" id="{ABB98872-D456-1049-6909-DCB92DEB9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1632" y="3172419"/>
            <a:ext cx="2173504" cy="305789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EA2CAC4-685F-FF29-00FF-55C0E5843F14}"/>
              </a:ext>
            </a:extLst>
          </p:cNvPr>
          <p:cNvCxnSpPr>
            <a:cxnSpLocks/>
          </p:cNvCxnSpPr>
          <p:nvPr/>
        </p:nvCxnSpPr>
        <p:spPr>
          <a:xfrm>
            <a:off x="4163652" y="1348924"/>
            <a:ext cx="0" cy="364699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13202DC-ED77-C9D7-A41E-74F7838C06EE}"/>
              </a:ext>
            </a:extLst>
          </p:cNvPr>
          <p:cNvCxnSpPr>
            <a:cxnSpLocks/>
          </p:cNvCxnSpPr>
          <p:nvPr/>
        </p:nvCxnSpPr>
        <p:spPr>
          <a:xfrm>
            <a:off x="8100973" y="1348924"/>
            <a:ext cx="0" cy="3646990"/>
          </a:xfrm>
          <a:prstGeom prst="line">
            <a:avLst/>
          </a:prstGeom>
          <a:ln w="38100">
            <a:solidFill>
              <a:srgbClr val="C58008"/>
            </a:solidFill>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D514F059-2CE0-EDFA-0C81-D96812ACA987}"/>
              </a:ext>
            </a:extLst>
          </p:cNvPr>
          <p:cNvSpPr txBox="1">
            <a:spLocks/>
          </p:cNvSpPr>
          <p:nvPr/>
        </p:nvSpPr>
        <p:spPr>
          <a:xfrm>
            <a:off x="4596086" y="740288"/>
            <a:ext cx="2790804" cy="52279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noProof="0">
                <a:latin typeface="Rockwell Light" panose="020F0502020204030204" pitchFamily="18" charset="0"/>
              </a:rPr>
              <a:t>Types of Stores</a:t>
            </a:r>
          </a:p>
        </p:txBody>
      </p:sp>
      <p:sp>
        <p:nvSpPr>
          <p:cNvPr id="7" name="Title 1">
            <a:extLst>
              <a:ext uri="{FF2B5EF4-FFF2-40B4-BE49-F238E27FC236}">
                <a16:creationId xmlns:a16="http://schemas.microsoft.com/office/drawing/2014/main" id="{460C84B4-7F23-D4DB-22FF-EE11B3D39D6F}"/>
              </a:ext>
            </a:extLst>
          </p:cNvPr>
          <p:cNvSpPr txBox="1">
            <a:spLocks/>
          </p:cNvSpPr>
          <p:nvPr/>
        </p:nvSpPr>
        <p:spPr>
          <a:xfrm>
            <a:off x="917266" y="740288"/>
            <a:ext cx="2790804" cy="52279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noProof="0">
                <a:latin typeface="Rockwell Light" panose="020F0502020204030204" pitchFamily="18" charset="0"/>
              </a:rPr>
              <a:t>Types of Alcohols</a:t>
            </a:r>
          </a:p>
        </p:txBody>
      </p:sp>
      <p:sp>
        <p:nvSpPr>
          <p:cNvPr id="8" name="Title 1">
            <a:extLst>
              <a:ext uri="{FF2B5EF4-FFF2-40B4-BE49-F238E27FC236}">
                <a16:creationId xmlns:a16="http://schemas.microsoft.com/office/drawing/2014/main" id="{34224620-A40D-F542-3954-D5AD3E22C33E}"/>
              </a:ext>
            </a:extLst>
          </p:cNvPr>
          <p:cNvSpPr txBox="1">
            <a:spLocks/>
          </p:cNvSpPr>
          <p:nvPr/>
        </p:nvSpPr>
        <p:spPr>
          <a:xfrm>
            <a:off x="8766830" y="740288"/>
            <a:ext cx="2790804" cy="52279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noProof="0">
                <a:latin typeface="Rockwell Light" panose="020F0502020204030204" pitchFamily="18" charset="0"/>
              </a:rPr>
              <a:t>Price categories</a:t>
            </a:r>
          </a:p>
        </p:txBody>
      </p:sp>
      <p:sp>
        <p:nvSpPr>
          <p:cNvPr id="9" name="Text Placeholder 3">
            <a:extLst>
              <a:ext uri="{FF2B5EF4-FFF2-40B4-BE49-F238E27FC236}">
                <a16:creationId xmlns:a16="http://schemas.microsoft.com/office/drawing/2014/main" id="{356114BF-18B2-E39B-A346-33945421F359}"/>
              </a:ext>
            </a:extLst>
          </p:cNvPr>
          <p:cNvSpPr txBox="1">
            <a:spLocks/>
          </p:cNvSpPr>
          <p:nvPr/>
        </p:nvSpPr>
        <p:spPr>
          <a:xfrm>
            <a:off x="607975" y="1545131"/>
            <a:ext cx="3410132" cy="388510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noProof="0">
                <a:latin typeface="Rockwell Light"/>
              </a:rPr>
              <a:t>Rum </a:t>
            </a:r>
            <a:endParaRPr lang="en-US" sz="1800" noProof="0">
              <a:latin typeface="Rockwell Light" panose="02040303020102020203" pitchFamily="18" charset="0"/>
            </a:endParaRPr>
          </a:p>
          <a:p>
            <a:pPr>
              <a:lnSpc>
                <a:spcPct val="100000"/>
              </a:lnSpc>
            </a:pPr>
            <a:r>
              <a:rPr lang="en-US" sz="1800" noProof="0">
                <a:latin typeface="Rockwell Light"/>
              </a:rPr>
              <a:t>Whiskey/Scotch/Bourbon/ Brandy </a:t>
            </a:r>
            <a:endParaRPr lang="en-US" sz="1800" noProof="0">
              <a:latin typeface="Rockwell Light" panose="02040303020102020203" pitchFamily="18" charset="0"/>
            </a:endParaRPr>
          </a:p>
          <a:p>
            <a:pPr>
              <a:lnSpc>
                <a:spcPct val="100000"/>
              </a:lnSpc>
            </a:pPr>
            <a:r>
              <a:rPr lang="en-US" sz="1800" noProof="0">
                <a:latin typeface="Rockwell Light"/>
              </a:rPr>
              <a:t>Vodka</a:t>
            </a:r>
            <a:endParaRPr lang="en-US" sz="1800" noProof="0">
              <a:latin typeface="Rockwell Light" panose="02040303020102020203" pitchFamily="18" charset="0"/>
            </a:endParaRPr>
          </a:p>
          <a:p>
            <a:pPr>
              <a:lnSpc>
                <a:spcPct val="100000"/>
              </a:lnSpc>
            </a:pPr>
            <a:r>
              <a:rPr lang="en-US" sz="1800" noProof="0">
                <a:latin typeface="Rockwell Light"/>
              </a:rPr>
              <a:t>Tequila </a:t>
            </a:r>
          </a:p>
          <a:p>
            <a:pPr>
              <a:lnSpc>
                <a:spcPct val="100000"/>
              </a:lnSpc>
            </a:pPr>
            <a:r>
              <a:rPr lang="en-US" sz="1800" noProof="0">
                <a:latin typeface="Rockwell Light"/>
              </a:rPr>
              <a:t>Mezcal</a:t>
            </a:r>
          </a:p>
          <a:p>
            <a:pPr>
              <a:lnSpc>
                <a:spcPct val="100000"/>
              </a:lnSpc>
            </a:pPr>
            <a:r>
              <a:rPr lang="en-US" sz="1800" noProof="0">
                <a:latin typeface="Rockwell Light"/>
              </a:rPr>
              <a:t>Spirits</a:t>
            </a:r>
          </a:p>
          <a:p>
            <a:pPr>
              <a:lnSpc>
                <a:spcPct val="100000"/>
              </a:lnSpc>
            </a:pPr>
            <a:r>
              <a:rPr lang="en-US" sz="1800" noProof="0">
                <a:latin typeface="Rockwell Light"/>
              </a:rPr>
              <a:t>Gin </a:t>
            </a:r>
            <a:endParaRPr lang="en-US" sz="1800" noProof="0">
              <a:latin typeface="Rockwell Light" panose="02040303020102020203" pitchFamily="18" charset="0"/>
            </a:endParaRPr>
          </a:p>
          <a:p>
            <a:pPr>
              <a:lnSpc>
                <a:spcPct val="100000"/>
              </a:lnSpc>
            </a:pPr>
            <a:r>
              <a:rPr lang="en-US" sz="1800" noProof="0">
                <a:latin typeface="Rockwell Light"/>
              </a:rPr>
              <a:t>RTD</a:t>
            </a:r>
          </a:p>
          <a:p>
            <a:pPr>
              <a:lnSpc>
                <a:spcPct val="100000"/>
              </a:lnSpc>
            </a:pPr>
            <a:r>
              <a:rPr lang="en-US" sz="1800" noProof="0">
                <a:latin typeface="Rockwell Light"/>
              </a:rPr>
              <a:t>Liquor </a:t>
            </a:r>
            <a:endParaRPr lang="en-US" sz="1800" noProof="0">
              <a:latin typeface="Rockwell Light" panose="02040303020102020203" pitchFamily="18" charset="0"/>
            </a:endParaRPr>
          </a:p>
          <a:p>
            <a:pPr>
              <a:lnSpc>
                <a:spcPct val="100000"/>
              </a:lnSpc>
            </a:pPr>
            <a:r>
              <a:rPr lang="en-US" sz="1800" noProof="0">
                <a:latin typeface="Rockwell Light"/>
              </a:rPr>
              <a:t>Schnapps </a:t>
            </a:r>
            <a:endParaRPr lang="en-US" sz="1800" noProof="0">
              <a:latin typeface="Rockwell Light" panose="02040303020102020203" pitchFamily="18" charset="0"/>
            </a:endParaRPr>
          </a:p>
          <a:p>
            <a:pPr>
              <a:lnSpc>
                <a:spcPct val="100000"/>
              </a:lnSpc>
            </a:pPr>
            <a:r>
              <a:rPr lang="en-US" sz="1800" noProof="0">
                <a:latin typeface="Rockwell Light"/>
              </a:rPr>
              <a:t>Giftset</a:t>
            </a:r>
            <a:endParaRPr lang="en-US" sz="1800" noProof="0">
              <a:latin typeface="Rockwell Light" panose="02040303020102020203" pitchFamily="18" charset="0"/>
            </a:endParaRPr>
          </a:p>
        </p:txBody>
      </p:sp>
      <p:sp>
        <p:nvSpPr>
          <p:cNvPr id="10" name="Text Placeholder 3">
            <a:extLst>
              <a:ext uri="{FF2B5EF4-FFF2-40B4-BE49-F238E27FC236}">
                <a16:creationId xmlns:a16="http://schemas.microsoft.com/office/drawing/2014/main" id="{EE0A908C-0EB5-96DE-2CB3-29A9CA98CC99}"/>
              </a:ext>
            </a:extLst>
          </p:cNvPr>
          <p:cNvSpPr txBox="1">
            <a:spLocks/>
          </p:cNvSpPr>
          <p:nvPr/>
        </p:nvSpPr>
        <p:spPr>
          <a:xfrm>
            <a:off x="4601607" y="1545131"/>
            <a:ext cx="3205830" cy="40483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noProof="0">
                <a:solidFill>
                  <a:srgbClr val="000000"/>
                </a:solidFill>
                <a:latin typeface="Rockwell Light"/>
              </a:rPr>
              <a:t>Specialty Store</a:t>
            </a:r>
            <a:endParaRPr lang="en-US" sz="1800" noProof="0">
              <a:solidFill>
                <a:srgbClr val="000000"/>
              </a:solidFill>
              <a:latin typeface="Rockwell Light" panose="02040303020102020203" pitchFamily="18" charset="0"/>
            </a:endParaRPr>
          </a:p>
          <a:p>
            <a:pPr>
              <a:lnSpc>
                <a:spcPct val="100000"/>
              </a:lnSpc>
            </a:pPr>
            <a:r>
              <a:rPr lang="en-US" sz="1800" noProof="0">
                <a:latin typeface="Rockwell Light"/>
              </a:rPr>
              <a:t>Grocery Store</a:t>
            </a:r>
            <a:endParaRPr lang="en-US" sz="1800" noProof="0">
              <a:latin typeface="Rockwell Light" panose="02040303020102020203" pitchFamily="18" charset="0"/>
            </a:endParaRPr>
          </a:p>
          <a:p>
            <a:pPr>
              <a:lnSpc>
                <a:spcPct val="100000"/>
              </a:lnSpc>
            </a:pPr>
            <a:r>
              <a:rPr lang="en-US" sz="1800" noProof="0">
                <a:latin typeface="Rockwell Light"/>
              </a:rPr>
              <a:t>Casino/Hotel/Amusement Park/Rest </a:t>
            </a:r>
          </a:p>
          <a:p>
            <a:pPr>
              <a:lnSpc>
                <a:spcPct val="100000"/>
              </a:lnSpc>
            </a:pPr>
            <a:r>
              <a:rPr lang="en-US" sz="1800" noProof="0">
                <a:latin typeface="Rockwell Light"/>
              </a:rPr>
              <a:t>Drug Store</a:t>
            </a:r>
            <a:endParaRPr lang="en-US" sz="1800" noProof="0">
              <a:latin typeface="Rockwell Light" panose="02040303020102020203" pitchFamily="18" charset="0"/>
            </a:endParaRPr>
          </a:p>
          <a:p>
            <a:pPr>
              <a:lnSpc>
                <a:spcPct val="100000"/>
              </a:lnSpc>
            </a:pPr>
            <a:r>
              <a:rPr lang="en-US" sz="1800" noProof="0">
                <a:latin typeface="Rockwell Light"/>
              </a:rPr>
              <a:t>Truckstop </a:t>
            </a:r>
            <a:endParaRPr lang="en-US" sz="1800" noProof="0">
              <a:latin typeface="Rockwell Light" panose="02040303020102020203" pitchFamily="18" charset="0"/>
            </a:endParaRPr>
          </a:p>
          <a:p>
            <a:pPr>
              <a:lnSpc>
                <a:spcPct val="100000"/>
              </a:lnSpc>
            </a:pPr>
            <a:r>
              <a:rPr lang="en-US" sz="1800" noProof="0">
                <a:latin typeface="Rockwell Light"/>
              </a:rPr>
              <a:t>Liquor store </a:t>
            </a:r>
            <a:endParaRPr lang="en-US" sz="1800" noProof="0">
              <a:latin typeface="Rockwell Light" panose="02040303020102020203" pitchFamily="18" charset="0"/>
            </a:endParaRPr>
          </a:p>
          <a:p>
            <a:pPr>
              <a:lnSpc>
                <a:spcPct val="100000"/>
              </a:lnSpc>
            </a:pPr>
            <a:r>
              <a:rPr lang="en-US" sz="1800" noProof="0">
                <a:latin typeface="Rockwell Light"/>
              </a:rPr>
              <a:t>Wholesale store </a:t>
            </a:r>
          </a:p>
          <a:p>
            <a:pPr>
              <a:lnSpc>
                <a:spcPct val="100000"/>
              </a:lnSpc>
            </a:pPr>
            <a:r>
              <a:rPr lang="en-US" sz="1800">
                <a:latin typeface="Rockwell Light"/>
              </a:rPr>
              <a:t>Convenience store</a:t>
            </a:r>
            <a:endParaRPr lang="en-US" sz="1800" noProof="0">
              <a:latin typeface="Rockwell Light" panose="02040303020102020203" pitchFamily="18" charset="0"/>
            </a:endParaRPr>
          </a:p>
          <a:p>
            <a:pPr>
              <a:lnSpc>
                <a:spcPct val="100000"/>
              </a:lnSpc>
            </a:pPr>
            <a:r>
              <a:rPr lang="en-US" sz="1800" noProof="0">
                <a:latin typeface="Rockwell Light"/>
              </a:rPr>
              <a:t>Mini Mart </a:t>
            </a:r>
            <a:endParaRPr lang="en-US" sz="1800" noProof="0">
              <a:latin typeface="Rockwell Light" panose="02040303020102020203" pitchFamily="18" charset="0"/>
            </a:endParaRPr>
          </a:p>
          <a:p>
            <a:pPr>
              <a:lnSpc>
                <a:spcPct val="100000"/>
              </a:lnSpc>
            </a:pPr>
            <a:endParaRPr lang="en-US" sz="1800" noProof="0">
              <a:latin typeface="Rockwell Light" panose="02040303020102020203" pitchFamily="18" charset="0"/>
            </a:endParaRPr>
          </a:p>
          <a:p>
            <a:pPr>
              <a:lnSpc>
                <a:spcPct val="100000"/>
              </a:lnSpc>
            </a:pPr>
            <a:endParaRPr lang="en-US" sz="1800" noProof="0">
              <a:latin typeface="Rockwell Light" panose="02040303020102020203" pitchFamily="18" charset="0"/>
            </a:endParaRPr>
          </a:p>
        </p:txBody>
      </p:sp>
      <p:sp>
        <p:nvSpPr>
          <p:cNvPr id="11" name="Text Placeholder 3">
            <a:extLst>
              <a:ext uri="{FF2B5EF4-FFF2-40B4-BE49-F238E27FC236}">
                <a16:creationId xmlns:a16="http://schemas.microsoft.com/office/drawing/2014/main" id="{AF2EF033-9BC4-940C-A5F8-B5220EBBF609}"/>
              </a:ext>
            </a:extLst>
          </p:cNvPr>
          <p:cNvSpPr txBox="1">
            <a:spLocks/>
          </p:cNvSpPr>
          <p:nvPr/>
        </p:nvSpPr>
        <p:spPr>
          <a:xfrm>
            <a:off x="8533406" y="1549172"/>
            <a:ext cx="3211351" cy="364698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noProof="0">
                <a:latin typeface="Rockwell Light"/>
              </a:rPr>
              <a:t>Budget </a:t>
            </a:r>
            <a:endParaRPr lang="en-US" sz="1800" noProof="0">
              <a:latin typeface="Rockwell Light" panose="02040303020102020203" pitchFamily="18" charset="0"/>
            </a:endParaRPr>
          </a:p>
          <a:p>
            <a:pPr>
              <a:lnSpc>
                <a:spcPct val="100000"/>
              </a:lnSpc>
            </a:pPr>
            <a:r>
              <a:rPr lang="en-US" sz="1800" noProof="0">
                <a:latin typeface="Rockwell Light"/>
              </a:rPr>
              <a:t>Premium </a:t>
            </a:r>
            <a:endParaRPr lang="en-US" sz="1800" noProof="0">
              <a:latin typeface="Rockwell Light" panose="02040303020102020203" pitchFamily="18" charset="0"/>
            </a:endParaRPr>
          </a:p>
          <a:p>
            <a:pPr>
              <a:lnSpc>
                <a:spcPct val="100000"/>
              </a:lnSpc>
            </a:pPr>
            <a:r>
              <a:rPr lang="en-US" sz="1800" noProof="0">
                <a:latin typeface="Rockwell Light"/>
              </a:rPr>
              <a:t>Prestige</a:t>
            </a:r>
            <a:endParaRPr lang="en-US" sz="1800" noProof="0">
              <a:latin typeface="Rockwell Light" panose="02040303020102020203" pitchFamily="18" charset="0"/>
            </a:endParaRPr>
          </a:p>
          <a:p>
            <a:pPr marL="0" indent="0">
              <a:lnSpc>
                <a:spcPct val="100000"/>
              </a:lnSpc>
              <a:buNone/>
            </a:pPr>
            <a:endParaRPr lang="en-US" sz="1800" noProof="0">
              <a:latin typeface="Rockwell Light"/>
            </a:endParaRPr>
          </a:p>
          <a:p>
            <a:pPr>
              <a:lnSpc>
                <a:spcPct val="100000"/>
              </a:lnSpc>
            </a:pPr>
            <a:endParaRPr lang="en-US" sz="1800" noProof="0">
              <a:latin typeface="Rockwell Light" panose="02040303020102020203" pitchFamily="18" charset="0"/>
            </a:endParaRPr>
          </a:p>
        </p:txBody>
      </p:sp>
      <p:sp>
        <p:nvSpPr>
          <p:cNvPr id="12" name="TextBox 11">
            <a:extLst>
              <a:ext uri="{FF2B5EF4-FFF2-40B4-BE49-F238E27FC236}">
                <a16:creationId xmlns:a16="http://schemas.microsoft.com/office/drawing/2014/main" id="{2EBDFCC2-3BCF-30E9-5269-E20DB6D9B4A5}"/>
              </a:ext>
            </a:extLst>
          </p:cNvPr>
          <p:cNvSpPr txBox="1"/>
          <p:nvPr/>
        </p:nvSpPr>
        <p:spPr>
          <a:xfrm>
            <a:off x="1787768" y="6539300"/>
            <a:ext cx="9664849" cy="230832"/>
          </a:xfrm>
          <a:prstGeom prst="rect">
            <a:avLst/>
          </a:prstGeom>
          <a:noFill/>
        </p:spPr>
        <p:txBody>
          <a:bodyPr wrap="square">
            <a:spAutoFit/>
          </a:bodyPr>
          <a:lstStyle/>
          <a:p>
            <a:pPr algn="r"/>
            <a:r>
              <a:rPr lang="en-US" sz="900" noProof="0">
                <a:latin typeface="Rockwell Light" panose="02040303020102020203" pitchFamily="18" charset="0"/>
              </a:rPr>
              <a:t>To review our price category ranges please navigate to Annex 1</a:t>
            </a:r>
          </a:p>
        </p:txBody>
      </p:sp>
      <p:pic>
        <p:nvPicPr>
          <p:cNvPr id="13" name="Picture 2">
            <a:extLst>
              <a:ext uri="{FF2B5EF4-FFF2-40B4-BE49-F238E27FC236}">
                <a16:creationId xmlns:a16="http://schemas.microsoft.com/office/drawing/2014/main" id="{19EF8153-CB1B-C92A-957A-EE06A13F2DF5}"/>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2297" y1="61607" x2="22297" y2="61607"/>
                        <a14:foregroundMark x1="25450" y1="61607" x2="25450" y2="61607"/>
                        <a14:foregroundMark x1="32207" y1="59152" x2="32207" y2="59152"/>
                        <a14:foregroundMark x1="38063" y1="60714" x2="38063" y2="60714"/>
                        <a14:foregroundMark x1="44144" y1="61830" x2="44144" y2="61830"/>
                        <a14:foregroundMark x1="47297" y1="61830" x2="47297" y2="61830"/>
                        <a14:foregroundMark x1="56081" y1="60491" x2="56081" y2="60491"/>
                        <a14:foregroundMark x1="61036" y1="60938" x2="61036" y2="60938"/>
                        <a14:foregroundMark x1="65766" y1="61384" x2="65766" y2="61384"/>
                        <a14:foregroundMark x1="71847" y1="59598" x2="71847" y2="59598"/>
                        <a14:foregroundMark x1="79054" y1="59598" x2="79054" y2="59598"/>
                        <a14:foregroundMark x1="83559" y1="58929" x2="83559" y2="58929"/>
                        <a14:foregroundMark x1="83333" y1="66741" x2="83333" y2="66741"/>
                        <a14:foregroundMark x1="79730" y1="65848" x2="79730" y2="65848"/>
                        <a14:foregroundMark x1="75450" y1="70313" x2="75450" y2="70313"/>
                        <a14:foregroundMark x1="70495" y1="67857" x2="70495" y2="67857"/>
                        <a14:foregroundMark x1="64640" y1="67634" x2="64640" y2="67634"/>
                        <a14:foregroundMark x1="62613" y1="67411" x2="62613" y2="67411"/>
                        <a14:foregroundMark x1="56306" y1="69643" x2="56306" y2="69643"/>
                        <a14:foregroundMark x1="48874" y1="69866" x2="48874" y2="69866"/>
                        <a14:foregroundMark x1="51802" y1="64286" x2="51802" y2="64286"/>
                        <a14:foregroundMark x1="38514" y1="69643" x2="38514" y2="69643"/>
                        <a14:foregroundMark x1="35135" y1="69420" x2="35135" y2="69420"/>
                        <a14:foregroundMark x1="28378" y1="69420" x2="28378" y2="69420"/>
                        <a14:foregroundMark x1="23649" y1="68973" x2="23649" y2="68973"/>
                        <a14:foregroundMark x1="51577" y1="75446" x2="51577" y2="75446"/>
                        <a14:foregroundMark x1="72973" y1="61161" x2="72973" y2="61161"/>
                        <a14:foregroundMark x1="84234" y1="69196" x2="84234" y2="69196"/>
                        <a14:backgroundMark x1="31757" y1="55357" x2="31757" y2="55357"/>
                        <a14:backgroundMark x1="42342" y1="64286" x2="42342" y2="64286"/>
                        <a14:backgroundMark x1="20721" y1="60268" x2="20721" y2="60268"/>
                        <a14:backgroundMark x1="31081" y1="60714" x2="31081" y2="60714"/>
                        <a14:backgroundMark x1="37387" y1="59375" x2="37387" y2="59375"/>
                        <a14:backgroundMark x1="37387" y1="61384" x2="37387" y2="61384"/>
                        <a14:backgroundMark x1="43243" y1="60491" x2="43243" y2="60491"/>
                        <a14:backgroundMark x1="46396" y1="68973" x2="46396" y2="68973"/>
                        <a14:backgroundMark x1="47297" y1="66741" x2="47297" y2="66741"/>
                        <a14:backgroundMark x1="56081" y1="61161" x2="56081" y2="61161"/>
                        <a14:backgroundMark x1="55631" y1="59375" x2="55631" y2="59375"/>
                        <a14:backgroundMark x1="61036" y1="59375" x2="61036" y2="59375"/>
                        <a14:backgroundMark x1="61036" y1="66964" x2="61036" y2="66964"/>
                        <a14:backgroundMark x1="69595" y1="67411" x2="69595" y2="67411"/>
                        <a14:backgroundMark x1="77477" y1="60268" x2="77477" y2="60268"/>
                        <a14:backgroundMark x1="83333" y1="59375" x2="83333" y2="59375"/>
                        <a14:backgroundMark x1="83333" y1="66741" x2="83333" y2="66741"/>
                        <a14:backgroundMark x1="72523" y1="59598" x2="72523" y2="59598"/>
                        <a14:backgroundMark x1="66441" y1="60491" x2="66441" y2="60491"/>
                        <a14:backgroundMark x1="72072" y1="59375" x2="72072" y2="59375"/>
                        <a14:backgroundMark x1="43694" y1="62054" x2="43694" y2="62054"/>
                        <a14:backgroundMark x1="31757" y1="59375" x2="31757" y2="59375"/>
                        <a14:backgroundMark x1="62838" y1="67634" x2="62838" y2="67634"/>
                      </a14:backgroundRemoval>
                    </a14:imgEffect>
                  </a14:imgLayer>
                </a14:imgProps>
              </a:ext>
              <a:ext uri="{28A0092B-C50C-407E-A947-70E740481C1C}">
                <a14:useLocalDpi xmlns:a14="http://schemas.microsoft.com/office/drawing/2010/main" val="0"/>
              </a:ext>
            </a:extLst>
          </a:blip>
          <a:srcRect l="15261" t="14642" r="10792" b="26001"/>
          <a:stretch/>
        </p:blipFill>
        <p:spPr bwMode="auto">
          <a:xfrm>
            <a:off x="11452617" y="6247806"/>
            <a:ext cx="644894" cy="5223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I generated pouring beer on transparent background 42152634 PNG">
            <a:extLst>
              <a:ext uri="{FF2B5EF4-FFF2-40B4-BE49-F238E27FC236}">
                <a16:creationId xmlns:a16="http://schemas.microsoft.com/office/drawing/2014/main" id="{A4720017-8F99-8A12-0101-8C36549EB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6075" y="-56334"/>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2843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3757</Words>
  <Application>Microsoft Office PowerPoint</Application>
  <PresentationFormat>Widescreen</PresentationFormat>
  <Paragraphs>725</Paragraphs>
  <Slides>76</Slides>
  <Notes>34</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Aptos</vt:lpstr>
      <vt:lpstr>Aptos Display</vt:lpstr>
      <vt:lpstr>Arial</vt:lpstr>
      <vt:lpstr>Constantia</vt:lpstr>
      <vt:lpstr>Rockwell</vt:lpstr>
      <vt:lpstr>Rockwell Light</vt:lpstr>
      <vt:lpstr>Wingdings</vt:lpstr>
      <vt:lpstr>Tema de Office</vt:lpstr>
      <vt:lpstr>PowerPoint Presentation</vt:lpstr>
      <vt:lpstr>Design a landing  strategy to enter IOWA Market maximizing revenue &amp; reducing risk of failure.</vt:lpstr>
      <vt:lpstr>PowerPoint Presentation</vt:lpstr>
      <vt:lpstr>Why Iowa?</vt:lpstr>
      <vt:lpstr>PowerPoint Presentation</vt:lpstr>
      <vt:lpstr>The Dataset</vt:lpstr>
      <vt:lpstr>EDA Overview</vt:lpstr>
      <vt:lpstr>PowerPoint Presentation</vt:lpstr>
      <vt:lpstr>PowerPoint Presentation</vt:lpstr>
      <vt:lpstr>All Time Overview</vt:lpstr>
      <vt:lpstr>PowerPoint Presentation</vt:lpstr>
      <vt:lpstr>PowerPoint Presentation</vt:lpstr>
      <vt:lpstr>National vs Imported Alcohols </vt:lpstr>
      <vt:lpstr>Most sold &amp; consumed alcohols</vt:lpstr>
      <vt:lpstr>Top seller categories</vt:lpstr>
      <vt:lpstr>Top 3 Items</vt:lpstr>
      <vt:lpstr>2021 onwards  analysis</vt:lpstr>
      <vt:lpstr>PowerPoint Presentation</vt:lpstr>
      <vt:lpstr>Most sold &amp; consumed alcohols</vt:lpstr>
      <vt:lpstr>Top 3 Categories Sales</vt:lpstr>
      <vt:lpstr>Top 3 Items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Tequila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Nicole Polanco</dc:creator>
  <cp:lastModifiedBy>Frida Nicole Polanco Dominguez</cp:lastModifiedBy>
  <cp:revision>2</cp:revision>
  <dcterms:created xsi:type="dcterms:W3CDTF">2025-02-03T20:07:04Z</dcterms:created>
  <dcterms:modified xsi:type="dcterms:W3CDTF">2025-03-12T12:35:17Z</dcterms:modified>
</cp:coreProperties>
</file>